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0"/>
  </p:notesMasterIdLst>
  <p:sldIdLst>
    <p:sldId id="256" r:id="rId2"/>
    <p:sldId id="258" r:id="rId3"/>
    <p:sldId id="398" r:id="rId4"/>
    <p:sldId id="991" r:id="rId5"/>
    <p:sldId id="992" r:id="rId6"/>
    <p:sldId id="996" r:id="rId7"/>
    <p:sldId id="998" r:id="rId8"/>
    <p:sldId id="999" r:id="rId9"/>
    <p:sldId id="1000" r:id="rId10"/>
    <p:sldId id="1001" r:id="rId11"/>
    <p:sldId id="402" r:id="rId12"/>
    <p:sldId id="403" r:id="rId13"/>
    <p:sldId id="1004" r:id="rId14"/>
    <p:sldId id="1005" r:id="rId15"/>
    <p:sldId id="1006" r:id="rId16"/>
    <p:sldId id="404" r:id="rId17"/>
    <p:sldId id="1007" r:id="rId18"/>
    <p:sldId id="1010" r:id="rId19"/>
    <p:sldId id="345" r:id="rId20"/>
    <p:sldId id="1012" r:id="rId21"/>
    <p:sldId id="395" r:id="rId22"/>
    <p:sldId id="1013" r:id="rId23"/>
    <p:sldId id="392" r:id="rId24"/>
    <p:sldId id="1014" r:id="rId25"/>
    <p:sldId id="406" r:id="rId26"/>
    <p:sldId id="407" r:id="rId27"/>
    <p:sldId id="410" r:id="rId28"/>
    <p:sldId id="1016" r:id="rId29"/>
    <p:sldId id="415" r:id="rId30"/>
    <p:sldId id="429" r:id="rId31"/>
    <p:sldId id="419" r:id="rId32"/>
    <p:sldId id="420" r:id="rId33"/>
    <p:sldId id="422" r:id="rId34"/>
    <p:sldId id="426" r:id="rId35"/>
    <p:sldId id="1017" r:id="rId36"/>
    <p:sldId id="421" r:id="rId37"/>
    <p:sldId id="433" r:id="rId38"/>
    <p:sldId id="1018" r:id="rId39"/>
    <p:sldId id="432" r:id="rId40"/>
    <p:sldId id="439" r:id="rId41"/>
    <p:sldId id="443" r:id="rId42"/>
    <p:sldId id="446" r:id="rId43"/>
    <p:sldId id="448" r:id="rId44"/>
    <p:sldId id="264" r:id="rId45"/>
    <p:sldId id="1025" r:id="rId46"/>
    <p:sldId id="450" r:id="rId47"/>
    <p:sldId id="341" r:id="rId48"/>
    <p:sldId id="1026" r:id="rId49"/>
    <p:sldId id="440" r:id="rId50"/>
    <p:sldId id="291" r:id="rId51"/>
    <p:sldId id="1027" r:id="rId52"/>
    <p:sldId id="449" r:id="rId53"/>
    <p:sldId id="1028" r:id="rId54"/>
    <p:sldId id="1029" r:id="rId55"/>
    <p:sldId id="1030" r:id="rId56"/>
    <p:sldId id="1021" r:id="rId57"/>
    <p:sldId id="1031" r:id="rId58"/>
    <p:sldId id="584" r:id="rId59"/>
    <p:sldId id="1032" r:id="rId60"/>
    <p:sldId id="1023" r:id="rId61"/>
    <p:sldId id="1033" r:id="rId62"/>
    <p:sldId id="453" r:id="rId63"/>
    <p:sldId id="452" r:id="rId64"/>
    <p:sldId id="456" r:id="rId65"/>
    <p:sldId id="1034" r:id="rId66"/>
    <p:sldId id="455" r:id="rId67"/>
    <p:sldId id="457" r:id="rId68"/>
    <p:sldId id="498" r:id="rId6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, Wubing" initials="XW" lastIdx="1" clrIdx="0">
    <p:extLst>
      <p:ext uri="{19B8F6BF-5375-455C-9EA6-DF929625EA0E}">
        <p15:presenceInfo xmlns:p15="http://schemas.microsoft.com/office/powerpoint/2012/main" userId="S-1-5-21-3363705533-3530461373-289186524-83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70FD"/>
    <a:srgbClr val="FF3D5A"/>
    <a:srgbClr val="B9F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936" autoAdjust="0"/>
  </p:normalViewPr>
  <p:slideViewPr>
    <p:cSldViewPr snapToGrid="0">
      <p:cViewPr>
        <p:scale>
          <a:sx n="75" d="100"/>
          <a:sy n="75" d="100"/>
        </p:scale>
        <p:origin x="2634" y="45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18F45-3BC0-48EA-9C5E-5F22D186F01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B5E3-B523-4309-9F7D-2B78C1FB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9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ikipedia:Verifiability" TargetMode="External"/><Relationship Id="rId13" Type="http://schemas.openxmlformats.org/officeDocument/2006/relationships/hyperlink" Target="https://en.wikipedia.org/wiki/Projections_of_population_growth#cite_note-4" TargetMode="External"/><Relationship Id="rId3" Type="http://schemas.openxmlformats.org/officeDocument/2006/relationships/hyperlink" Target="https://en.wikipedia.org/wiki/Help:IPA/English" TargetMode="External"/><Relationship Id="rId7" Type="http://schemas.openxmlformats.org/officeDocument/2006/relationships/hyperlink" Target="https://en.wikipedia.org/wiki/Anthropocene#cite_note-3" TargetMode="External"/><Relationship Id="rId12" Type="http://schemas.openxmlformats.org/officeDocument/2006/relationships/hyperlink" Target="https://en.wikipedia.org/wiki/United_Nations_Department_of_Economic_and_Social_Affairs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nthropocene#cite_note-2" TargetMode="External"/><Relationship Id="rId11" Type="http://schemas.openxmlformats.org/officeDocument/2006/relationships/hyperlink" Target="https://en.wikipedia.org/wiki/Anthropogenic_climate_change" TargetMode="External"/><Relationship Id="rId5" Type="http://schemas.openxmlformats.org/officeDocument/2006/relationships/hyperlink" Target="https://en.wikipedia.org/wiki/Anthropocene#cite_note-1" TargetMode="External"/><Relationship Id="rId10" Type="http://schemas.openxmlformats.org/officeDocument/2006/relationships/hyperlink" Target="https://en.wikipedia.org/wiki/Ecosystem" TargetMode="External"/><Relationship Id="rId4" Type="http://schemas.openxmlformats.org/officeDocument/2006/relationships/hyperlink" Target="https://en.wikipedia.org/wiki/Help:Pronunciation_respelling_key" TargetMode="External"/><Relationship Id="rId9" Type="http://schemas.openxmlformats.org/officeDocument/2006/relationships/hyperlink" Target="https://en.wikipedia.org/wiki/Epoch_(geology)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Characteristics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 of species distribution (scale-dependent)</a:t>
            </a:r>
          </a:p>
          <a:p>
            <a:pPr lvl="1"/>
            <a:r>
              <a:rPr lang="en-US" dirty="0"/>
              <a:t>size (latitudinal pattern, Rapoport hypotheses; measures: Gaston 2009); </a:t>
            </a:r>
          </a:p>
          <a:p>
            <a:pPr lvl="1"/>
            <a:r>
              <a:rPr lang="en-US" dirty="0"/>
              <a:t>shape (north-south vs west-east); </a:t>
            </a:r>
          </a:p>
          <a:p>
            <a:pPr lvl="1"/>
            <a:r>
              <a:rPr lang="en-US" dirty="0"/>
              <a:t>Internal structure within ranges: abundance-center hypotheses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Potential determinants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abiotic, biotic, dispersal</a:t>
            </a:r>
          </a:p>
          <a:p>
            <a:pPr lvl="1"/>
            <a:r>
              <a:rPr lang="en-US" dirty="0"/>
              <a:t>Empirical evidence for range-limiting factors: </a:t>
            </a:r>
            <a:r>
              <a:rPr lang="en-US" dirty="0" err="1"/>
              <a:t>unequilibrient</a:t>
            </a:r>
            <a:r>
              <a:rPr lang="en-US" dirty="0"/>
              <a:t>: glaciation; </a:t>
            </a:r>
          </a:p>
          <a:p>
            <a:r>
              <a:rPr lang="en-US" dirty="0"/>
              <a:t>Changes of  species distributions: </a:t>
            </a:r>
          </a:p>
          <a:p>
            <a:pPr lvl="1"/>
            <a:r>
              <a:rPr lang="en-US" dirty="0"/>
              <a:t>elevational shits; </a:t>
            </a:r>
          </a:p>
          <a:p>
            <a:pPr lvl="1"/>
            <a:r>
              <a:rPr lang="en-US" dirty="0"/>
              <a:t>human activities (Wubing, Ingmar </a:t>
            </a:r>
            <a:r>
              <a:rPr lang="en-US" dirty="0" err="1"/>
              <a:t>GEB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extinction risk (mammal, Nature), </a:t>
            </a:r>
          </a:p>
          <a:p>
            <a:pPr lvl="1"/>
            <a:r>
              <a:rPr lang="en-US" dirty="0"/>
              <a:t>biological invasive (Nature)</a:t>
            </a:r>
          </a:p>
          <a:p>
            <a:r>
              <a:rPr lang="en-US" dirty="0"/>
              <a:t>Database of species distributions</a:t>
            </a:r>
          </a:p>
          <a:p>
            <a:pPr lvl="1"/>
            <a:r>
              <a:rPr lang="en-US" dirty="0"/>
              <a:t>IUCN range maps, </a:t>
            </a:r>
            <a:r>
              <a:rPr lang="en-US" dirty="0" err="1"/>
              <a:t>GBIF</a:t>
            </a:r>
            <a:r>
              <a:rPr lang="en-US" dirty="0"/>
              <a:t>, BIEN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Cyprus </a:t>
            </a:r>
            <a:r>
              <a:rPr lang="en-US" dirty="0" err="1"/>
              <a:t>Warbler</a:t>
            </a:r>
            <a:r>
              <a:rPr lang="en-US" i="1" dirty="0" err="1"/>
              <a:t>Sylvia</a:t>
            </a:r>
            <a:r>
              <a:rPr lang="en-US" i="1" dirty="0"/>
              <a:t> </a:t>
            </a:r>
            <a:r>
              <a:rPr lang="en-US" i="1" dirty="0" err="1"/>
              <a:t>melanothorax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BA6B-CA3A-4FE6-B17D-0736800305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17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BA6B-CA3A-4FE6-B17D-0736800305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64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95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Overall, small ranges are mostly distributed in islands, mountains and low latitudinal areas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很多研究发现物种的分布区大小在空间上并不是均匀分布的，有些地区的物种分布区比较大，而另外一些地区的比较小。这里展示的是全球两栖类、鸟类、哺乳动物和北美乔木树种的格局，总体上看，较小的分布区出现在岛屿、山区和低纬度地区。虽然已经有了不少研究，但格局背后的机制还存在很多争论，特别是关于植物的分布区大小格局，主要受限于分布数据还比较缺乏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8F458-2F52-4F04-BCF2-B617376D12B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49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那怎么解释分布区大小空间格局呢，现在提出了很多假说，现在有两个假说受到的关注比较多。第一个</a:t>
            </a:r>
            <a:r>
              <a:rPr lang="en-US" altLang="zh-CN" dirty="0"/>
              <a:t>:</a:t>
            </a:r>
            <a:r>
              <a:rPr lang="zh-CN" altLang="en-US" dirty="0">
                <a:cs typeface="Times New Roman" panose="02020603050405020304" pitchFamily="18" charset="0"/>
              </a:rPr>
              <a:t>高的气候季节性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→ 宽的环境耐受范围和生态位宽度→ 大的分布区 </a:t>
            </a:r>
            <a:r>
              <a:rPr lang="en-US" altLang="zh-CN" sz="1000" dirty="0">
                <a:cs typeface="Times New Roman" panose="02020603050405020304" pitchFamily="18" charset="0"/>
              </a:rPr>
              <a:t>(Stevens, 1989).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另外一个假说是古气候不稳定性假说，或者描述为差异性灭绝假说。对于我们的气候系统，长时间尺度看，它不是一直不变的，是不断震荡的。气候变化了物种需要迁移其分布区，</a:t>
            </a:r>
            <a:r>
              <a:rPr lang="zh-CN" altLang="en-US" dirty="0">
                <a:cs typeface="Times New Roman" panose="02020603050405020304" pitchFamily="18" charset="0"/>
              </a:rPr>
              <a:t>在这过程中</a:t>
            </a:r>
            <a:r>
              <a:rPr lang="zh-CN" altLang="en-US" dirty="0"/>
              <a:t>分布区小和扩散能力弱的物种更高灭绝速率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96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87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results of standardized census routes of the North American Breeding Bird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56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de.wikipedia.org</a:t>
            </a:r>
            <a:r>
              <a:rPr lang="en-US" dirty="0"/>
              <a:t>/wiki/Ren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dotted line in panel (a) indicates the margin of the ice sheet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yellow indicate topography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7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otential determinants of species distributions</a:t>
            </a:r>
          </a:p>
          <a:p>
            <a:r>
              <a:rPr lang="en-US" altLang="zh-CN" dirty="0"/>
              <a:t>Potential causes of geographic range limits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Characteristics of species ranges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12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62E9491-D255-459A-A79E-5FD7B78B24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66278B-D2AE-425E-939F-21AADCF2DB73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A267A26D-0B67-4B92-B9F0-B94517555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36DE20F-90B8-433A-888A-4CB8FF4EC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par·a·sit·ize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nectar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9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 squirrel adapt to climate and habitats in both North and South Europe, causing extinction of the native red squirrel</a:t>
            </a:r>
          </a:p>
          <a:p>
            <a:endParaRPr lang="en-US" dirty="0"/>
          </a:p>
          <a:p>
            <a:r>
              <a:rPr lang="en-US" dirty="0"/>
              <a:t>Rather much circumstantial evidence for mammals &amp; birds</a:t>
            </a:r>
          </a:p>
          <a:p>
            <a:r>
              <a:rPr lang="en-US" dirty="0"/>
              <a:t>Probably less important in plants!</a:t>
            </a:r>
          </a:p>
          <a:p>
            <a:pPr lvl="1"/>
            <a:r>
              <a:rPr lang="en-US" b="0" dirty="0"/>
              <a:t>Why?</a:t>
            </a:r>
          </a:p>
          <a:p>
            <a:pPr lvl="1"/>
            <a:r>
              <a:rPr lang="en-US" b="0" dirty="0"/>
              <a:t>Because plants are sessile &amp; interactions local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 and grey squirrels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50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sz="1200" dirty="0"/>
              <a:t>There are a couple of ways in which </a:t>
            </a:r>
            <a:r>
              <a:rPr lang="en-US" altLang="en-US" sz="1200" dirty="0">
                <a:solidFill>
                  <a:srgbClr val="FF0000"/>
                </a:solidFill>
              </a:rPr>
              <a:t>predator-prey interactions </a:t>
            </a:r>
            <a:r>
              <a:rPr lang="en-US" altLang="en-US" sz="1200" dirty="0"/>
              <a:t>can influence distribution patterns: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200" dirty="0">
                <a:solidFill>
                  <a:srgbClr val="0000FF"/>
                </a:solidFill>
              </a:rPr>
              <a:t>Predators</a:t>
            </a:r>
            <a:r>
              <a:rPr lang="en-US" altLang="en-US" sz="1200" dirty="0"/>
              <a:t> that rely on specific prey </a:t>
            </a:r>
            <a:r>
              <a:rPr lang="en-US" altLang="en-US" sz="1200" dirty="0">
                <a:solidFill>
                  <a:srgbClr val="0000FF"/>
                </a:solidFill>
              </a:rPr>
              <a:t>are restricted by the distribution of the prey</a:t>
            </a:r>
            <a:r>
              <a:rPr lang="en-US" altLang="en-US" sz="1200" dirty="0"/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200" dirty="0">
                <a:solidFill>
                  <a:srgbClr val="0000FF"/>
                </a:solidFill>
              </a:rPr>
              <a:t>Predators may limit prey distributions</a:t>
            </a:r>
            <a:r>
              <a:rPr lang="en-US" altLang="en-US" sz="1200" dirty="0"/>
              <a:t> by killing and eating prey organisms.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69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See </a:t>
            </a:r>
            <a:r>
              <a:rPr lang="en-US" altLang="zh-CN" dirty="0" err="1"/>
              <a:t>disperssla</a:t>
            </a:r>
            <a:r>
              <a:rPr lang="en-US" altLang="zh-CN" dirty="0"/>
              <a:t>: </a:t>
            </a:r>
            <a:r>
              <a:rPr lang="en-US" dirty="0" err="1"/>
              <a:t>faeces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87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Anthropocene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/ˈ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ænθrəpəˌsiːn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ænˈθrɒpə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-/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AN-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thrə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pə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-seen, an-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THROP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-ə-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[1]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[2]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[3]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ikipedia:Verifiability"/>
              </a:rPr>
              <a:t>failed verification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proposed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Epoch (geology)"/>
              </a:rPr>
              <a:t>geological epoch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dating from the commencement of significant human impact on Earth's geology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Ecosystem"/>
              </a:rPr>
              <a:t>ecosystems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including, but not limited to,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Anthropogenic climate change"/>
              </a:rPr>
              <a:t>anthropogenic climate change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2022 projections from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United Nations Department of Economic and Social Affairs"/>
              </a:rPr>
              <a:t>United Nations Population Division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(chart #1) show that annual world population growth peaked at 2.3% per year in 1963, has since dropped to 0.9% in 2023, equivalent to about 74 million people each year, and projected that it could drop even further to minus 0.1% by 2100.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[4]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this, the UN projected that the world population, 8 billion as of 2023, would peak around the year 2086 at about 10.4 billion, and then start a slow decline</a:t>
            </a:r>
          </a:p>
          <a:p>
            <a:r>
              <a:rPr lang="en-US" dirty="0"/>
              <a:t>exponential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76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explained by increased agricultural land and agricultural intensification</a:t>
            </a: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rhi·noc·er·os</a:t>
            </a:r>
            <a:endParaRPr lang="en-US" dirty="0"/>
          </a:p>
          <a:p>
            <a:r>
              <a:rPr lang="en-US" dirty="0"/>
              <a:t>Archaeology, ornamental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32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12F0-46C6-4FE6-9650-095C7770824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20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cell indicates more than one population in 1915–1939 (black), 1940–1969 (red) or 1970–1997 (blue).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9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BioShifts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—a global geo-database of 30,534 range shifts.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Here, we present a robust transferable deep learning pipeline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automatically locate and count large herds of migratory ungulates (wildebeest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zebra) in the Serengeti-Mara ecosystem using fine-resolution (38-50 cm)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imagery. The results achieve accurate detection of nearly 500,000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individuals across thousands of square kilometers and multiple habitat types,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3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introduced species are transported either intentionally or accidentally by human-mediated vectors into habitats outside their native range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5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Continents in the Northern Hemisphere have been the major donors of naturalized alien species to all other continents.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6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Regions with greater gross domestic product per capita, human population density, and area have higher established alien richness, with strongest</a:t>
            </a:r>
          </a:p>
          <a:p>
            <a:r>
              <a:rPr lang="en-US" dirty="0"/>
              <a:t>effects emerging for islands.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79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invasive?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67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invasive?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70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range size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 occupancy change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weaker in protected terrestrial regions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Habitat protection might be successful in mitigating systematical biodiversity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E906A-3227-4C63-9DF0-45C7AFFDBF7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53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is a network of ecologists, botanists, and computer scientists working together to document global patterns of plant diversity, function and distribution.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you will find access to: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Georeferenced plant observations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herbarium, plot, and trait records;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 inventories and surveys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geographic distribution maps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 traits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species-level phylogeny for all plants in the New World;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Cross-continent, continent, and country-level species lists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49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a-Lat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Fagus sylvatica</a:t>
            </a:r>
            <a:r>
              <a:rPr lang="la-Lat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68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3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Picoides</a:t>
            </a:r>
            <a:r>
              <a:rPr lang="en-US" dirty="0"/>
              <a:t> dorsalis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838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data type</a:t>
            </a:r>
          </a:p>
          <a:p>
            <a:r>
              <a:rPr lang="en-US" dirty="0" err="1"/>
              <a:t>rgbif</a:t>
            </a:r>
            <a:r>
              <a:rPr lang="en-US" dirty="0"/>
              <a:t> tutorial: https://</a:t>
            </a:r>
            <a:r>
              <a:rPr lang="en-US" dirty="0" err="1"/>
              <a:t>docs.ropensci.org</a:t>
            </a:r>
            <a:r>
              <a:rPr lang="en-US" dirty="0"/>
              <a:t>/</a:t>
            </a:r>
            <a:r>
              <a:rPr lang="en-US" dirty="0" err="1"/>
              <a:t>rgbif</a:t>
            </a:r>
            <a:r>
              <a:rPr lang="en-US" dirty="0"/>
              <a:t>/</a:t>
            </a:r>
          </a:p>
          <a:p>
            <a:r>
              <a:rPr lang="en-US" dirty="0" err="1"/>
              <a:t>WCVP</a:t>
            </a:r>
            <a:r>
              <a:rPr lang="en-US" dirty="0"/>
              <a:t> tutorial: 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rWCVP</a:t>
            </a:r>
            <a:r>
              <a:rPr lang="en-US" dirty="0"/>
              <a:t>/vignettes/</a:t>
            </a:r>
            <a:r>
              <a:rPr lang="en-US" dirty="0" err="1"/>
              <a:t>rWCVP.html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α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–hull constructed by building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Delauney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triangulation of the occurrence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points, and removing connecting lines longer than a certain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of the average line length,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8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range map of E.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gregalis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(gray) in southern Africa, atlas cells in which the species was observed (red), and well surveyed atlas cells in which it was not observed (blue) at 0.25° (A), 0.5° (B), 1° (C), and 2° (D). Values reflect the range occupancy of the species (atlas cell occurrences/total number of well surveyed atlas cells falling within the species' geographic range) at each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2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752600"/>
            <a:ext cx="7772400" cy="914400"/>
          </a:xfrm>
        </p:spPr>
        <p:txBody>
          <a:bodyPr/>
          <a:lstStyle>
            <a:lvl1pPr>
              <a:defRPr sz="3300" b="1"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581400"/>
            <a:ext cx="6400800" cy="12954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zh-CN" altLang="en-US" noProof="0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CC8B45-3CE6-41E4-8AAC-B49C5A670DAB}" type="datetime1">
              <a:rPr lang="en-US" smtClean="0"/>
              <a:t>6/11/2023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B1D265-8B2B-4702-BB87-94772C5830E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2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12"/>
            <a:ext cx="2057400" cy="58975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12"/>
            <a:ext cx="6019800" cy="589756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FA3373-97AD-448D-8CE6-587AA284F3AA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88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28612"/>
            <a:ext cx="8229600" cy="589756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7872BD-05E7-4BF0-8CB9-06E3AD294D55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2378"/>
            <a:ext cx="8229600" cy="50449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4433D8C-7C0C-4D1A-8421-295BB25D4FD2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0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68" indent="0">
              <a:buNone/>
              <a:defRPr sz="1013"/>
            </a:lvl2pPr>
            <a:lvl3pPr marL="514337" indent="0">
              <a:buNone/>
              <a:defRPr sz="900"/>
            </a:lvl3pPr>
            <a:lvl4pPr marL="771506" indent="0">
              <a:buNone/>
              <a:defRPr sz="788"/>
            </a:lvl4pPr>
            <a:lvl5pPr marL="1028675" indent="0">
              <a:buNone/>
              <a:defRPr sz="788"/>
            </a:lvl5pPr>
            <a:lvl6pPr marL="1285843" indent="0">
              <a:buNone/>
              <a:defRPr sz="788"/>
            </a:lvl6pPr>
            <a:lvl7pPr marL="1543012" indent="0">
              <a:buNone/>
              <a:defRPr sz="788"/>
            </a:lvl7pPr>
            <a:lvl8pPr marL="1800180" indent="0">
              <a:buNone/>
              <a:defRPr sz="788"/>
            </a:lvl8pPr>
            <a:lvl9pPr marL="2057348" indent="0">
              <a:buNone/>
              <a:defRPr sz="788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AD456C-5B6E-4A3D-8BF7-651E00D43A3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7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D21158-FF2D-4418-A7C1-005CF2382006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01F75B-5D99-4D84-857A-D4350956C3F4}" type="datetime1">
              <a:rPr lang="en-US" smtClean="0"/>
              <a:t>6/11/2023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5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rgbClr val="3333FF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25BD42-6BF7-4686-8B52-C474171B57C3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0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28D537-3569-4F94-878A-905FE107E74B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9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C979F4-DBD3-471A-A8B1-0576C6C71AB5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68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8" indent="0">
              <a:buNone/>
              <a:defRPr sz="1125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D3794-F810-476B-87FF-BF9DC34F91E9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584"/>
            <a:ext cx="8229600" cy="98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9699"/>
            <a:ext cx="8229600" cy="503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04E26306-36E1-4D4A-BEC2-7B576EA210CD}" type="datetime1">
              <a:rPr lang="en-US" smtClean="0"/>
              <a:t>6/11/2023</a:t>
            </a:fld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/>
          <p:cNvSpPr/>
          <p:nvPr/>
        </p:nvSpPr>
        <p:spPr bwMode="auto">
          <a:xfrm>
            <a:off x="101602" y="1074015"/>
            <a:ext cx="8940800" cy="288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00B050"/>
              </a:gs>
              <a:gs pos="100000">
                <a:srgbClr val="FF00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13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775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5pPr>
      <a:lvl6pPr marL="257168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6pPr>
      <a:lvl7pPr marL="514337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7pPr>
      <a:lvl8pPr marL="771506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8pPr>
      <a:lvl9pPr marL="1028675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192876" indent="-192876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575" b="1">
          <a:solidFill>
            <a:schemeClr val="tx1"/>
          </a:solidFill>
          <a:latin typeface="+mn-lt"/>
          <a:ea typeface="+mn-ea"/>
          <a:cs typeface="+mn-cs"/>
        </a:defRPr>
      </a:lvl1pPr>
      <a:lvl2pPr marL="417899" indent="-160731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350" b="1">
          <a:solidFill>
            <a:schemeClr val="tx1"/>
          </a:solidFill>
          <a:latin typeface="+mn-lt"/>
          <a:ea typeface="+mn-ea"/>
        </a:defRPr>
      </a:lvl2pPr>
      <a:lvl3pPr marL="642922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350" b="1">
          <a:solidFill>
            <a:schemeClr val="tx1"/>
          </a:solidFill>
          <a:latin typeface="+mn-lt"/>
          <a:ea typeface="+mn-ea"/>
        </a:defRPr>
      </a:lvl3pPr>
      <a:lvl4pPr marL="900091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125" b="1">
          <a:solidFill>
            <a:schemeClr val="tx1"/>
          </a:solidFill>
          <a:latin typeface="+mn-lt"/>
          <a:ea typeface="+mn-ea"/>
        </a:defRPr>
      </a:lvl4pPr>
      <a:lvl5pPr marL="1157259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 b="1">
          <a:solidFill>
            <a:schemeClr val="tx1"/>
          </a:solidFill>
          <a:latin typeface="+mn-lt"/>
          <a:ea typeface="+mn-ea"/>
        </a:defRPr>
      </a:lvl5pPr>
      <a:lvl6pPr marL="1414428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596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8765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5934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jamboard.google.com/d/1Uz9G0tX6XPR44dBB4wwcI_wCrboZ-LK5qLtblZGrTXM/edit?usp=shar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png"/><Relationship Id="rId7" Type="http://schemas.openxmlformats.org/officeDocument/2006/relationships/image" Target="../media/image9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3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2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23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22.jpeg"/><Relationship Id="rId4" Type="http://schemas.openxmlformats.org/officeDocument/2006/relationships/image" Target="../media/image12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" TargetMode="External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obis.org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powo.science.kew.org/" TargetMode="External"/><Relationship Id="rId3" Type="http://schemas.openxmlformats.org/officeDocument/2006/relationships/image" Target="../media/image130.png"/><Relationship Id="rId7" Type="http://schemas.openxmlformats.org/officeDocument/2006/relationships/image" Target="../media/image1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an.r-project.org/web/packages/rWCVP/vignettes/rWCVP.html" TargetMode="Externa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hyperlink" Target="https://www.iucnredlist.org/resources/spatial-data-download" TargetMode="External"/><Relationship Id="rId4" Type="http://schemas.openxmlformats.org/officeDocument/2006/relationships/image" Target="../media/image13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l.org/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Badger species map.png">
            <a:extLst>
              <a:ext uri="{FF2B5EF4-FFF2-40B4-BE49-F238E27FC236}">
                <a16:creationId xmlns:a16="http://schemas.microsoft.com/office/drawing/2014/main" id="{3B520A2E-8100-4D59-B4EE-F5B5EECC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1692" y="2699436"/>
            <a:ext cx="5715000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84261-F6AE-4847-80C7-E26E4136D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75" y="1743978"/>
            <a:ext cx="7772400" cy="685800"/>
          </a:xfrm>
        </p:spPr>
        <p:txBody>
          <a:bodyPr/>
          <a:lstStyle/>
          <a:p>
            <a:r>
              <a:rPr lang="en-US" sz="3600" dirty="0"/>
              <a:t>S</a:t>
            </a:r>
            <a:r>
              <a:rPr lang="en-US" altLang="zh-CN" sz="3600" dirty="0"/>
              <a:t>patial distribution of species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D8FB7-DE0F-44B3-B13F-76822FFCD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697" y="5167567"/>
            <a:ext cx="6473671" cy="510260"/>
          </a:xfrm>
        </p:spPr>
        <p:txBody>
          <a:bodyPr/>
          <a:lstStyle/>
          <a:p>
            <a:r>
              <a:rPr lang="en-US" sz="1800" dirty="0"/>
              <a:t>Wubing Xu (</a:t>
            </a:r>
            <a:r>
              <a:rPr lang="en-US" altLang="zh-CN" sz="1800" dirty="0" err="1"/>
              <a:t>wubing.xu@idiv.de</a:t>
            </a:r>
            <a:r>
              <a:rPr lang="en-US" altLang="zh-CN" sz="1800" dirty="0"/>
              <a:t>)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96931-163D-44DC-A2C5-EE29151E82BD}"/>
              </a:ext>
            </a:extLst>
          </p:cNvPr>
          <p:cNvSpPr txBox="1"/>
          <p:nvPr/>
        </p:nvSpPr>
        <p:spPr>
          <a:xfrm rot="16200000">
            <a:off x="6944001" y="3464448"/>
            <a:ext cx="3847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File:Badger_species_map.png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374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69BAB-7196-4F4F-A358-4A78F0DF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927DCF-E441-4932-ADE2-76DB928AB95F}"/>
              </a:ext>
            </a:extLst>
          </p:cNvPr>
          <p:cNvSpPr txBox="1">
            <a:spLocks/>
          </p:cNvSpPr>
          <p:nvPr/>
        </p:nvSpPr>
        <p:spPr>
          <a:xfrm>
            <a:off x="535577" y="2526150"/>
            <a:ext cx="8229600" cy="98023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257168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514337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771506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sz="4400" kern="0" dirty="0"/>
              <a:t>Estimating Range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D1F89-A372-4B4A-AFCD-4332B9C3152D}"/>
              </a:ext>
            </a:extLst>
          </p:cNvPr>
          <p:cNvSpPr txBox="1"/>
          <p:nvPr/>
        </p:nvSpPr>
        <p:spPr>
          <a:xfrm>
            <a:off x="310393" y="352338"/>
            <a:ext cx="5923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Characteristics of species ranges</a:t>
            </a:r>
          </a:p>
        </p:txBody>
      </p:sp>
    </p:spTree>
    <p:extLst>
      <p:ext uri="{BB962C8B-B14F-4D97-AF65-F5344CB8AC3E}">
        <p14:creationId xmlns:p14="http://schemas.microsoft.com/office/powerpoint/2010/main" val="235827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E944-994E-4B29-BC64-932811A8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Point observations and geographic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ED656-A905-40A3-8FBF-475DE8AB08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9804" y="1207684"/>
            <a:ext cx="7515687" cy="41504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F5649C-B092-4871-BCB8-BDF7DC41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3429000"/>
            <a:ext cx="3375891" cy="2934855"/>
          </a:xfrm>
        </p:spPr>
        <p:txBody>
          <a:bodyPr/>
          <a:lstStyle/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Georeferenced records (dot maps)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Only presences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Outline maps 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Subjectivity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Often no info on abundance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D922D-D091-4CE6-A9A4-FD76BE74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855-4534-4D65-BA80-5A672810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Estimation of range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D891B-AE18-47E4-9B7A-361F441FEAB3}"/>
              </a:ext>
            </a:extLst>
          </p:cNvPr>
          <p:cNvSpPr txBox="1"/>
          <p:nvPr/>
        </p:nvSpPr>
        <p:spPr>
          <a:xfrm>
            <a:off x="175881" y="6266946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B3AB-F617-4025-9F86-D3167F18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1" y="1461055"/>
            <a:ext cx="5711704" cy="4447652"/>
          </a:xfrm>
        </p:spPr>
        <p:txBody>
          <a:bodyPr/>
          <a:lstStyle/>
          <a:p>
            <a:r>
              <a:rPr lang="en-US" sz="2400" dirty="0" err="1">
                <a:solidFill>
                  <a:srgbClr val="FF0000"/>
                </a:solidFill>
              </a:rPr>
              <a:t>EOO</a:t>
            </a:r>
            <a:r>
              <a:rPr lang="en-US" sz="2400" dirty="0">
                <a:solidFill>
                  <a:srgbClr val="FF0000"/>
                </a:solidFill>
              </a:rPr>
              <a:t> (extent of occurrences)</a:t>
            </a:r>
          </a:p>
          <a:p>
            <a:pPr lvl="1"/>
            <a:r>
              <a:rPr lang="en-US" sz="2000" b="0" dirty="0"/>
              <a:t>Area within the outermost geographic limits</a:t>
            </a:r>
          </a:p>
          <a:p>
            <a:pPr lvl="1"/>
            <a:r>
              <a:rPr lang="en-US" sz="2000" b="0" dirty="0"/>
              <a:t> Minimum convex hull</a:t>
            </a:r>
          </a:p>
          <a:p>
            <a:pPr lvl="1"/>
            <a:r>
              <a:rPr lang="en-US" sz="2000" b="0" dirty="0"/>
              <a:t> Include discontinuity of ranges</a:t>
            </a:r>
          </a:p>
          <a:p>
            <a:pPr lvl="1"/>
            <a:r>
              <a:rPr lang="en-US" sz="2000" b="0" dirty="0"/>
              <a:t> Capture the geographic spread of localities, so a larger </a:t>
            </a:r>
            <a:r>
              <a:rPr lang="en-US" sz="2000" b="0" dirty="0" err="1"/>
              <a:t>EOO</a:t>
            </a:r>
            <a:r>
              <a:rPr lang="en-US" sz="2000" b="0" dirty="0"/>
              <a:t> means a less probability that all localities will undergo simultaneous extinction  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pic>
        <p:nvPicPr>
          <p:cNvPr id="13314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50DCB3E6-6050-470A-AFE2-35DE1CA1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938"/>
          <a:stretch/>
        </p:blipFill>
        <p:spPr bwMode="auto">
          <a:xfrm>
            <a:off x="5841054" y="1538603"/>
            <a:ext cx="3127065" cy="31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0753C-128F-4ED2-8036-DBC62FD27564}"/>
              </a:ext>
            </a:extLst>
          </p:cNvPr>
          <p:cNvSpPr txBox="1"/>
          <p:nvPr/>
        </p:nvSpPr>
        <p:spPr>
          <a:xfrm>
            <a:off x="5841054" y="1461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oint observations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13E21-33D8-4836-A2AE-75DCCE75F023}"/>
              </a:ext>
            </a:extLst>
          </p:cNvPr>
          <p:cNvSpPr txBox="1"/>
          <p:nvPr/>
        </p:nvSpPr>
        <p:spPr>
          <a:xfrm>
            <a:off x="6989179" y="320961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EOO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9122-FFFC-4E6F-AE3B-C3648CF5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2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72EF-75D1-4C57-AA15-41256EF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Convex hull vs. </a:t>
            </a:r>
            <a:r>
              <a:rPr lang="en-US" altLang="zh-CN" sz="3200" dirty="0"/>
              <a:t>a</a:t>
            </a:r>
            <a:r>
              <a:rPr lang="en-US" sz="3200" dirty="0"/>
              <a:t>lpha hull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C5F5-B9DA-4E4D-B31E-38282FC9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13</a:t>
            </a:fld>
            <a:endParaRPr lang="en-US"/>
          </a:p>
        </p:txBody>
      </p:sp>
      <p:pic>
        <p:nvPicPr>
          <p:cNvPr id="7170" name="Picture 2" descr="A Closer Look at Alpha Shapes in pgRouting | Free and Open Source GIS  Ramblings">
            <a:extLst>
              <a:ext uri="{FF2B5EF4-FFF2-40B4-BE49-F238E27FC236}">
                <a16:creationId xmlns:a16="http://schemas.microsoft.com/office/drawing/2014/main" id="{EA83C45F-1313-4478-B004-61935146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40" y="1476522"/>
            <a:ext cx="6519873" cy="27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B65B3-7728-4491-AB78-8F5E7C0EE1A1}"/>
              </a:ext>
            </a:extLst>
          </p:cNvPr>
          <p:cNvSpPr txBox="1"/>
          <p:nvPr/>
        </p:nvSpPr>
        <p:spPr>
          <a:xfrm>
            <a:off x="2084143" y="127646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hull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71C99-F075-47E6-8AD4-C041E6580AF6}"/>
              </a:ext>
            </a:extLst>
          </p:cNvPr>
          <p:cNvSpPr txBox="1"/>
          <p:nvPr/>
        </p:nvSpPr>
        <p:spPr>
          <a:xfrm>
            <a:off x="5775531" y="1276467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alpha hull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F13E6-554B-4E48-BB4F-145E67352804}"/>
              </a:ext>
            </a:extLst>
          </p:cNvPr>
          <p:cNvSpPr txBox="1"/>
          <p:nvPr/>
        </p:nvSpPr>
        <p:spPr>
          <a:xfrm>
            <a:off x="4576482" y="3873884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generalization of the convex hull</a:t>
            </a:r>
          </a:p>
        </p:txBody>
      </p:sp>
      <p:pic>
        <p:nvPicPr>
          <p:cNvPr id="7174" name="Picture 6" descr="In pink, boundary of the α-convex hulls of a uniform random sample of... |  Download Scientific Diagram">
            <a:extLst>
              <a:ext uri="{FF2B5EF4-FFF2-40B4-BE49-F238E27FC236}">
                <a16:creationId xmlns:a16="http://schemas.microsoft.com/office/drawing/2014/main" id="{F5C640E3-AF8D-493D-9D02-7EB1EC80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96" y="4271249"/>
            <a:ext cx="6850960" cy="245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9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33BD3-F21D-4306-B173-16381A3E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 descr="Ruby-throated Hummingbird - Species Range Map">
            <a:extLst>
              <a:ext uri="{FF2B5EF4-FFF2-40B4-BE49-F238E27FC236}">
                <a16:creationId xmlns:a16="http://schemas.microsoft.com/office/drawing/2014/main" id="{D95E0DFA-B2D2-4FA5-AA6C-67634F6B6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45" y="128566"/>
            <a:ext cx="4346960" cy="30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pecies Distribution Modeling | NatureServe">
            <a:extLst>
              <a:ext uri="{FF2B5EF4-FFF2-40B4-BE49-F238E27FC236}">
                <a16:creationId xmlns:a16="http://schemas.microsoft.com/office/drawing/2014/main" id="{55649780-67A7-40A8-AE7A-D9CDDD9D8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2"/>
          <a:stretch/>
        </p:blipFill>
        <p:spPr bwMode="auto">
          <a:xfrm>
            <a:off x="3349489" y="3649340"/>
            <a:ext cx="4996070" cy="30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252588-E1B1-425F-8D5C-9449504F9477}"/>
              </a:ext>
            </a:extLst>
          </p:cNvPr>
          <p:cNvSpPr/>
          <p:nvPr/>
        </p:nvSpPr>
        <p:spPr>
          <a:xfrm>
            <a:off x="336088" y="1142253"/>
            <a:ext cx="289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ira Sans" pitchFamily="34"/>
                <a:ea typeface="FreeSans" pitchFamily="2"/>
                <a:cs typeface="DejaVu Sans" pitchFamily="2"/>
              </a:rPr>
              <a:t>Expert range maps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B82A8F-E124-451A-8747-79C6B2D73CE7}"/>
              </a:ext>
            </a:extLst>
          </p:cNvPr>
          <p:cNvSpPr/>
          <p:nvPr/>
        </p:nvSpPr>
        <p:spPr>
          <a:xfrm>
            <a:off x="256576" y="4157122"/>
            <a:ext cx="32682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Fira Sans" pitchFamily="34"/>
                <a:ea typeface="FreeSans" pitchFamily="2"/>
                <a:cs typeface="DejaVu Sans" pitchFamily="2"/>
              </a:rPr>
              <a:t>S</a:t>
            </a:r>
            <a:r>
              <a:rPr lang="en-US" altLang="zh-CN" sz="2800" dirty="0">
                <a:latin typeface="Fira Sans" pitchFamily="34"/>
                <a:ea typeface="FreeSans" pitchFamily="2"/>
                <a:cs typeface="DejaVu Sans" pitchFamily="2"/>
              </a:rPr>
              <a:t>pecies distribution modeling</a:t>
            </a:r>
          </a:p>
        </p:txBody>
      </p:sp>
    </p:spTree>
    <p:extLst>
      <p:ext uri="{BB962C8B-B14F-4D97-AF65-F5344CB8AC3E}">
        <p14:creationId xmlns:p14="http://schemas.microsoft.com/office/powerpoint/2010/main" val="37981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855-4534-4D65-BA80-5A672810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Estimation of range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D891B-AE18-47E4-9B7A-361F441FEAB3}"/>
              </a:ext>
            </a:extLst>
          </p:cNvPr>
          <p:cNvSpPr txBox="1"/>
          <p:nvPr/>
        </p:nvSpPr>
        <p:spPr>
          <a:xfrm>
            <a:off x="175881" y="6266946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B3AB-F617-4025-9F86-D3167F18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1" y="1308655"/>
            <a:ext cx="5210035" cy="4447652"/>
          </a:xfrm>
        </p:spPr>
        <p:txBody>
          <a:bodyPr/>
          <a:lstStyle/>
          <a:p>
            <a:r>
              <a:rPr lang="en-US" sz="2400" dirty="0" err="1">
                <a:solidFill>
                  <a:srgbClr val="FF0000"/>
                </a:solidFill>
              </a:rPr>
              <a:t>AOO</a:t>
            </a:r>
            <a:r>
              <a:rPr lang="en-US" sz="2400" dirty="0">
                <a:solidFill>
                  <a:srgbClr val="FF0000"/>
                </a:solidFill>
              </a:rPr>
              <a:t> (area of occupancy)</a:t>
            </a:r>
          </a:p>
          <a:p>
            <a:pPr lvl="1"/>
            <a:r>
              <a:rPr lang="en-US" sz="2000" b="0" dirty="0"/>
              <a:t>The area that a species actually occurs within geographic limits</a:t>
            </a:r>
          </a:p>
          <a:p>
            <a:pPr lvl="1"/>
            <a:r>
              <a:rPr lang="en-US" sz="2000" b="0" dirty="0"/>
              <a:t>Usually based on gridded data</a:t>
            </a:r>
          </a:p>
          <a:p>
            <a:pPr lvl="1"/>
            <a:r>
              <a:rPr lang="en-US" sz="2000" b="0" dirty="0"/>
              <a:t>Better correlated with population size than </a:t>
            </a:r>
            <a:r>
              <a:rPr lang="en-US" sz="2000" b="0" dirty="0" err="1"/>
              <a:t>EOO</a:t>
            </a:r>
            <a:endParaRPr lang="en-US" sz="1800" dirty="0"/>
          </a:p>
          <a:p>
            <a:endParaRPr lang="en-US" dirty="0"/>
          </a:p>
        </p:txBody>
      </p:sp>
      <p:pic>
        <p:nvPicPr>
          <p:cNvPr id="13314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50DCB3E6-6050-470A-AFE2-35DE1CA1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25"/>
          <a:stretch/>
        </p:blipFill>
        <p:spPr bwMode="auto">
          <a:xfrm>
            <a:off x="5661335" y="1538603"/>
            <a:ext cx="3127065" cy="161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0753C-128F-4ED2-8036-DBC62FD27564}"/>
              </a:ext>
            </a:extLst>
          </p:cNvPr>
          <p:cNvSpPr txBox="1"/>
          <p:nvPr/>
        </p:nvSpPr>
        <p:spPr>
          <a:xfrm>
            <a:off x="5661335" y="1461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oint observations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9122-FFFC-4E6F-AE3B-C3648CF5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A2A92C61-CE8B-43F3-88F1-97590AE4B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227"/>
          <a:stretch/>
        </p:blipFill>
        <p:spPr bwMode="auto">
          <a:xfrm>
            <a:off x="5661334" y="3429000"/>
            <a:ext cx="3127065" cy="167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2A7DB5-9280-47A9-A62D-3FEDAC3DC337}"/>
              </a:ext>
            </a:extLst>
          </p:cNvPr>
          <p:cNvSpPr txBox="1"/>
          <p:nvPr/>
        </p:nvSpPr>
        <p:spPr>
          <a:xfrm>
            <a:off x="6204386" y="324433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AOO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4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4A7A-4F18-421B-8437-FBF37819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AOO</a:t>
            </a:r>
            <a:r>
              <a:rPr lang="en-US" sz="2800" dirty="0"/>
              <a:t> increases with grid resolutions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AF189-8056-49CC-905D-9016A4CC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313" y="1699491"/>
            <a:ext cx="4479464" cy="347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84FAA-7875-49E2-8926-8007283BC5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76753" y="1454746"/>
            <a:ext cx="1979279" cy="14621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81CE9-E306-4819-AE94-66369004B637}"/>
              </a:ext>
            </a:extLst>
          </p:cNvPr>
          <p:cNvSpPr txBox="1"/>
          <p:nvPr/>
        </p:nvSpPr>
        <p:spPr>
          <a:xfrm>
            <a:off x="6499175" y="2969218"/>
            <a:ext cx="2187625" cy="23898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 i="1"/>
            </a:pP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Eremomella</a:t>
            </a:r>
            <a:r>
              <a:rPr lang="en-US" sz="1306" i="1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</a:t>
            </a: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gregalis</a:t>
            </a:r>
            <a:endParaRPr lang="en-US" sz="1306" i="1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687F9-421F-4F8D-9F10-52647EC15755}"/>
              </a:ext>
            </a:extLst>
          </p:cNvPr>
          <p:cNvSpPr txBox="1"/>
          <p:nvPr/>
        </p:nvSpPr>
        <p:spPr>
          <a:xfrm>
            <a:off x="159929" y="6353172"/>
            <a:ext cx="2187625" cy="29102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/>
            </a:pP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Hurlbert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&amp;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Jetz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(2007)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PNAS</a:t>
            </a:r>
            <a:endParaRPr lang="en-US" sz="1306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DD3BDF-2088-4A76-BEB3-A6126E594EC0}"/>
              </a:ext>
            </a:extLst>
          </p:cNvPr>
          <p:cNvGrpSpPr/>
          <p:nvPr/>
        </p:nvGrpSpPr>
        <p:grpSpPr>
          <a:xfrm>
            <a:off x="5900351" y="3849861"/>
            <a:ext cx="2309429" cy="2240719"/>
            <a:chOff x="6921803" y="2032849"/>
            <a:chExt cx="3597540" cy="3490507"/>
          </a:xfrm>
        </p:grpSpPr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DC129511-6D55-4F59-B12E-FF7C8CF9C073}"/>
                </a:ext>
              </a:extLst>
            </p:cNvPr>
            <p:cNvSpPr/>
            <p:nvPr/>
          </p:nvSpPr>
          <p:spPr>
            <a:xfrm>
              <a:off x="7533861" y="2032849"/>
              <a:ext cx="0" cy="2847869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500EBDDB-C14D-46A2-8E8E-073A185AA4C1}"/>
                </a:ext>
              </a:extLst>
            </p:cNvPr>
            <p:cNvSpPr/>
            <p:nvPr/>
          </p:nvSpPr>
          <p:spPr>
            <a:xfrm flipH="1">
              <a:off x="7533861" y="4880718"/>
              <a:ext cx="284786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0589D5-D20A-4E13-B738-C7204E3BE768}"/>
                </a:ext>
              </a:extLst>
            </p:cNvPr>
            <p:cNvSpPr txBox="1"/>
            <p:nvPr/>
          </p:nvSpPr>
          <p:spPr>
            <a:xfrm>
              <a:off x="7869668" y="4962219"/>
              <a:ext cx="2649675" cy="561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Grid resolution</a:t>
              </a: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941F46C1-35D4-47FF-8977-E608AF892BD2}"/>
                </a:ext>
              </a:extLst>
            </p:cNvPr>
            <p:cNvSpPr/>
            <p:nvPr/>
          </p:nvSpPr>
          <p:spPr>
            <a:xfrm flipV="1">
              <a:off x="7865356" y="2715820"/>
              <a:ext cx="2183705" cy="166178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BB4898-5F2D-4675-9A01-31D0BBCB6F1D}"/>
                </a:ext>
              </a:extLst>
            </p:cNvPr>
            <p:cNvSpPr txBox="1"/>
            <p:nvPr/>
          </p:nvSpPr>
          <p:spPr>
            <a:xfrm rot="16200000">
              <a:off x="6150059" y="3369707"/>
              <a:ext cx="2104624" cy="561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Range size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77DEAE-587B-42F0-BE19-14AA7C8A6C27}"/>
              </a:ext>
            </a:extLst>
          </p:cNvPr>
          <p:cNvGrpSpPr/>
          <p:nvPr/>
        </p:nvGrpSpPr>
        <p:grpSpPr>
          <a:xfrm>
            <a:off x="1693715" y="5354876"/>
            <a:ext cx="2602964" cy="323165"/>
            <a:chOff x="834733" y="5331888"/>
            <a:chExt cx="2602964" cy="3231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1FC2D4-7CAD-42D0-85FD-201662BEF1B2}"/>
                </a:ext>
              </a:extLst>
            </p:cNvPr>
            <p:cNvSpPr/>
            <p:nvPr/>
          </p:nvSpPr>
          <p:spPr bwMode="auto">
            <a:xfrm>
              <a:off x="834733" y="5389158"/>
              <a:ext cx="208624" cy="208624"/>
            </a:xfrm>
            <a:prstGeom prst="rect">
              <a:avLst/>
            </a:prstGeom>
            <a:solidFill>
              <a:srgbClr val="FF3D5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94EBC-0232-42EB-8AE9-54F249A31C6E}"/>
                </a:ext>
              </a:extLst>
            </p:cNvPr>
            <p:cNvSpPr/>
            <p:nvPr/>
          </p:nvSpPr>
          <p:spPr bwMode="auto">
            <a:xfrm>
              <a:off x="2294202" y="5389158"/>
              <a:ext cx="208624" cy="208624"/>
            </a:xfrm>
            <a:prstGeom prst="rect">
              <a:avLst/>
            </a:prstGeom>
            <a:solidFill>
              <a:srgbClr val="0070F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CA01F9-BCA1-4A9E-8708-D43EBDBC9D34}"/>
                </a:ext>
              </a:extLst>
            </p:cNvPr>
            <p:cNvSpPr txBox="1"/>
            <p:nvPr/>
          </p:nvSpPr>
          <p:spPr>
            <a:xfrm>
              <a:off x="1119548" y="5331888"/>
              <a:ext cx="998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Presence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6E30E-B0B8-4030-B789-1F22B77513FC}"/>
                </a:ext>
              </a:extLst>
            </p:cNvPr>
            <p:cNvSpPr txBox="1"/>
            <p:nvPr/>
          </p:nvSpPr>
          <p:spPr>
            <a:xfrm>
              <a:off x="2502826" y="5331888"/>
              <a:ext cx="9348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Absence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85084F-CF4C-42BA-B783-93511AA9D7C5}"/>
              </a:ext>
            </a:extLst>
          </p:cNvPr>
          <p:cNvSpPr txBox="1"/>
          <p:nvPr/>
        </p:nvSpPr>
        <p:spPr>
          <a:xfrm>
            <a:off x="306150" y="192234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0.25°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04CC6D-5861-4907-ACB9-1E100A7EAB15}"/>
              </a:ext>
            </a:extLst>
          </p:cNvPr>
          <p:cNvSpPr txBox="1"/>
          <p:nvPr/>
        </p:nvSpPr>
        <p:spPr>
          <a:xfrm>
            <a:off x="2659063" y="192234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 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86D28-421A-4F06-AF59-8ED9893048ED}"/>
              </a:ext>
            </a:extLst>
          </p:cNvPr>
          <p:cNvSpPr txBox="1"/>
          <p:nvPr/>
        </p:nvSpPr>
        <p:spPr>
          <a:xfrm>
            <a:off x="518277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89F27-3C56-48C4-8019-904F5BE072CA}"/>
              </a:ext>
            </a:extLst>
          </p:cNvPr>
          <p:cNvSpPr txBox="1"/>
          <p:nvPr/>
        </p:nvSpPr>
        <p:spPr>
          <a:xfrm>
            <a:off x="2793748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8A721A8-548C-46F0-AD69-38A6EE3D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62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917F0-78C7-44BD-9272-65F1EFD5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FAE1C5-2443-49D3-888C-5C1C21B0A792}"/>
              </a:ext>
            </a:extLst>
          </p:cNvPr>
          <p:cNvGrpSpPr/>
          <p:nvPr/>
        </p:nvGrpSpPr>
        <p:grpSpPr>
          <a:xfrm>
            <a:off x="485774" y="391306"/>
            <a:ext cx="3822245" cy="3284562"/>
            <a:chOff x="323850" y="754038"/>
            <a:chExt cx="4666470" cy="40424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DF5998-B76E-433A-8D3E-F2B5FB01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754038"/>
              <a:ext cx="4666470" cy="3179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7248C2-1863-4088-83F5-E95EB534D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" y="3933524"/>
              <a:ext cx="3822246" cy="862924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1990A5-B1D5-4B3D-8C91-6D3568300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338" y="3710795"/>
            <a:ext cx="3879395" cy="9233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Extent of study areas</a:t>
            </a:r>
          </a:p>
          <a:p>
            <a:r>
              <a:rPr lang="en-US" altLang="zh-CN" sz="2000" b="0" dirty="0"/>
              <a:t>Halle </a:t>
            </a:r>
            <a:r>
              <a:rPr lang="en-US" altLang="zh-CN" sz="2000" b="0" dirty="0">
                <a:sym typeface="Wingdings" panose="05000000000000000000" pitchFamily="2" charset="2"/>
              </a:rPr>
              <a:t> Germany  global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180F7-A6D6-41E4-9CE4-0C225CB69279}"/>
              </a:ext>
            </a:extLst>
          </p:cNvPr>
          <p:cNvSpPr txBox="1"/>
          <p:nvPr/>
        </p:nvSpPr>
        <p:spPr>
          <a:xfrm>
            <a:off x="325208" y="3828743"/>
            <a:ext cx="414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/>
            <a:r>
              <a:rPr lang="en-US" altLang="zh-CN" b="1" dirty="0"/>
              <a:t>Sampling effort</a:t>
            </a:r>
            <a:r>
              <a:rPr lang="en-US" altLang="zh-CN" dirty="0"/>
              <a:t>: a fine resolution will increase false absence particularly if very low sampling intensity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EBACDC-7555-424B-9B89-41EB677457B0}"/>
              </a:ext>
            </a:extLst>
          </p:cNvPr>
          <p:cNvGrpSpPr/>
          <p:nvPr/>
        </p:nvGrpSpPr>
        <p:grpSpPr>
          <a:xfrm>
            <a:off x="877750" y="4928249"/>
            <a:ext cx="2879208" cy="1793226"/>
            <a:chOff x="5113596" y="1314636"/>
            <a:chExt cx="2879208" cy="1793226"/>
          </a:xfrm>
        </p:grpSpPr>
        <p:pic>
          <p:nvPicPr>
            <p:cNvPr id="11" name="Picture 2" descr="1. Two examples illustrating EOO and AOO. (A) distribution of records... |  Download Scientific Diagram">
              <a:extLst>
                <a:ext uri="{FF2B5EF4-FFF2-40B4-BE49-F238E27FC236}">
                  <a16:creationId xmlns:a16="http://schemas.microsoft.com/office/drawing/2014/main" id="{3B092356-799B-48FD-AE50-A4543087B0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8113" r="45715"/>
            <a:stretch/>
          </p:blipFill>
          <p:spPr bwMode="auto">
            <a:xfrm>
              <a:off x="5113596" y="1314636"/>
              <a:ext cx="2879208" cy="1793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4B3883-86CF-43A8-914F-09814B4F3D39}"/>
                </a:ext>
              </a:extLst>
            </p:cNvPr>
            <p:cNvSpPr/>
            <p:nvPr/>
          </p:nvSpPr>
          <p:spPr bwMode="auto">
            <a:xfrm>
              <a:off x="5707976" y="2479420"/>
              <a:ext cx="487084" cy="47536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499EE-5151-4B84-BC79-EEBF11BD633C}"/>
              </a:ext>
            </a:extLst>
          </p:cNvPr>
          <p:cNvSpPr/>
          <p:nvPr/>
        </p:nvSpPr>
        <p:spPr>
          <a:xfrm>
            <a:off x="4184542" y="776257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b="1" dirty="0"/>
              <a:t>IUCN </a:t>
            </a:r>
            <a:r>
              <a:rPr lang="en-US" altLang="zh-CN" sz="2000" b="1" dirty="0"/>
              <a:t>red list </a:t>
            </a:r>
            <a:r>
              <a:rPr lang="en-US" sz="2000" b="1" dirty="0"/>
              <a:t>criteria: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2</a:t>
            </a:r>
            <a:r>
              <a:rPr lang="en-US" altLang="zh-CN" sz="2000" dirty="0"/>
              <a:t>×2 km may be an appropriate 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Greater than 3.2</a:t>
            </a:r>
            <a:r>
              <a:rPr lang="en-US" altLang="zh-CN" sz="2000" dirty="0"/>
              <a:t>×3.2 </a:t>
            </a:r>
            <a:r>
              <a:rPr lang="en-US" sz="2000" dirty="0"/>
              <a:t>km is not useful, because an </a:t>
            </a:r>
            <a:r>
              <a:rPr lang="en-US" sz="2000" dirty="0" err="1"/>
              <a:t>AOO</a:t>
            </a:r>
            <a:r>
              <a:rPr lang="en-US" sz="2000" dirty="0"/>
              <a:t> of 10 </a:t>
            </a:r>
            <a:r>
              <a:rPr lang="en-US" sz="2000" dirty="0" err="1"/>
              <a:t>km</a:t>
            </a:r>
            <a:r>
              <a:rPr lang="en-US" sz="2000" baseline="30000" dirty="0" err="1"/>
              <a:t>2</a:t>
            </a:r>
            <a:r>
              <a:rPr lang="en-US" sz="2000" dirty="0"/>
              <a:t> is used as a threshold to label threatened species</a:t>
            </a:r>
          </a:p>
        </p:txBody>
      </p:sp>
      <p:pic>
        <p:nvPicPr>
          <p:cNvPr id="10242" name="Picture 2" descr="Datei:World Map Blank.svg – Wikipedia">
            <a:extLst>
              <a:ext uri="{FF2B5EF4-FFF2-40B4-BE49-F238E27FC236}">
                <a16:creationId xmlns:a16="http://schemas.microsoft.com/office/drawing/2014/main" id="{1D763DF8-1274-4449-8738-B8C127A3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47" y="4752073"/>
            <a:ext cx="3074903" cy="17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9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54A7-C977-4B11-A861-71A20F17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EOO</a:t>
            </a:r>
            <a:r>
              <a:rPr lang="en-US" sz="2800" dirty="0"/>
              <a:t> vs. </a:t>
            </a:r>
            <a:r>
              <a:rPr lang="en-US" sz="2800" dirty="0" err="1"/>
              <a:t>AOO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C35C-F630-494C-93D9-4582B01A7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0611A-21AE-459D-A680-4A8F22D57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349" y="1269586"/>
            <a:ext cx="5007740" cy="3676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FE5D6-2BE0-4454-8982-E8BC535D9769}"/>
              </a:ext>
            </a:extLst>
          </p:cNvPr>
          <p:cNvSpPr txBox="1"/>
          <p:nvPr/>
        </p:nvSpPr>
        <p:spPr>
          <a:xfrm>
            <a:off x="-32172" y="5103092"/>
            <a:ext cx="9208343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en-US" altLang="zh-CN" sz="2000" dirty="0"/>
              <a:t>ifferent purpose: the spread of localities, distribution within geographic limits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Difference between </a:t>
            </a:r>
            <a:r>
              <a:rPr lang="en-US" altLang="zh-CN" sz="2000" dirty="0" err="1"/>
              <a:t>EOO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AOO</a:t>
            </a:r>
            <a:r>
              <a:rPr lang="en-US" altLang="zh-CN" sz="2000" dirty="0"/>
              <a:t> sometime is useful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25D0D-34BB-4275-A2E7-852EDA420F86}"/>
              </a:ext>
            </a:extLst>
          </p:cNvPr>
          <p:cNvSpPr txBox="1"/>
          <p:nvPr/>
        </p:nvSpPr>
        <p:spPr>
          <a:xfrm>
            <a:off x="137136" y="6350621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9D3BB-E570-4086-A08D-FE591AB079D5}"/>
              </a:ext>
            </a:extLst>
          </p:cNvPr>
          <p:cNvSpPr txBox="1"/>
          <p:nvPr/>
        </p:nvSpPr>
        <p:spPr>
          <a:xfrm>
            <a:off x="6176075" y="1951672"/>
            <a:ext cx="25107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Relationship between </a:t>
            </a:r>
            <a:r>
              <a:rPr lang="en-US" sz="2000" dirty="0" err="1"/>
              <a:t>EOO</a:t>
            </a:r>
            <a:r>
              <a:rPr lang="en-US" sz="2000" dirty="0"/>
              <a:t> and </a:t>
            </a:r>
            <a:r>
              <a:rPr lang="en-US" sz="2000" dirty="0" err="1"/>
              <a:t>AOO</a:t>
            </a:r>
            <a:r>
              <a:rPr lang="en-US" sz="2000" dirty="0"/>
              <a:t> estimates for the 152 threatened bird species</a:t>
            </a:r>
          </a:p>
        </p:txBody>
      </p:sp>
    </p:spTree>
    <p:extLst>
      <p:ext uri="{BB962C8B-B14F-4D97-AF65-F5344CB8AC3E}">
        <p14:creationId xmlns:p14="http://schemas.microsoft.com/office/powerpoint/2010/main" val="159126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8646" y="184178"/>
            <a:ext cx="7247039" cy="637580"/>
          </a:xfrm>
        </p:spPr>
        <p:txBody>
          <a:bodyPr/>
          <a:lstStyle/>
          <a:p>
            <a:r>
              <a:rPr lang="en-US" altLang="zh-CN" sz="2800" dirty="0"/>
              <a:t>Narrowly-ranged vs widespread species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DE3C9-A5AB-428A-BFE7-2F7BDE80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E9773-A2FA-48B0-B4DD-30A7024F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46" y="3698563"/>
            <a:ext cx="4396818" cy="25466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CC9D2A-64E1-400C-B9C8-ABF235C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10" y="3752106"/>
            <a:ext cx="2380890" cy="2864955"/>
          </a:xfrm>
          <a:prstGeom prst="rect">
            <a:avLst/>
          </a:prstGeom>
        </p:spPr>
      </p:pic>
      <p:pic>
        <p:nvPicPr>
          <p:cNvPr id="11266" name="Picture 2" descr="Rock dove - Wikipedia">
            <a:extLst>
              <a:ext uri="{FF2B5EF4-FFF2-40B4-BE49-F238E27FC236}">
                <a16:creationId xmlns:a16="http://schemas.microsoft.com/office/drawing/2014/main" id="{7F0DFE70-4678-4534-871E-C4C02F9ED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17" y="896948"/>
            <a:ext cx="1531324" cy="20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CE4EC-45F3-4623-A2DE-6B51F64CF28F}"/>
              </a:ext>
            </a:extLst>
          </p:cNvPr>
          <p:cNvSpPr txBox="1"/>
          <p:nvPr/>
        </p:nvSpPr>
        <p:spPr>
          <a:xfrm>
            <a:off x="825692" y="29785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Rock dove</a:t>
            </a:r>
          </a:p>
          <a:p>
            <a:pPr algn="ctr"/>
            <a:r>
              <a:rPr lang="en-US" dirty="0"/>
              <a:t>(</a:t>
            </a:r>
            <a:r>
              <a:rPr lang="en-US" i="1" dirty="0"/>
              <a:t>Columba </a:t>
            </a:r>
            <a:r>
              <a:rPr lang="en-US" i="1" dirty="0" err="1"/>
              <a:t>livia</a:t>
            </a:r>
            <a:r>
              <a:rPr lang="en-US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6AC06-71C2-4758-AFF4-EAF072C14404}"/>
              </a:ext>
            </a:extLst>
          </p:cNvPr>
          <p:cNvSpPr txBox="1"/>
          <p:nvPr/>
        </p:nvSpPr>
        <p:spPr>
          <a:xfrm>
            <a:off x="6183702" y="2848077"/>
            <a:ext cx="262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Cyprus warbler </a:t>
            </a:r>
          </a:p>
          <a:p>
            <a:pPr algn="ctr"/>
            <a:r>
              <a:rPr lang="en-US" dirty="0"/>
              <a:t>(</a:t>
            </a:r>
            <a:r>
              <a:rPr lang="en-US" i="1" dirty="0" err="1"/>
              <a:t>Curruca</a:t>
            </a:r>
            <a:r>
              <a:rPr lang="en-US" i="1" dirty="0"/>
              <a:t> </a:t>
            </a:r>
            <a:r>
              <a:rPr lang="en-US" i="1" dirty="0" err="1"/>
              <a:t>melanothorax</a:t>
            </a:r>
            <a:r>
              <a:rPr lang="en-US" dirty="0"/>
              <a:t>)</a:t>
            </a:r>
          </a:p>
        </p:txBody>
      </p:sp>
      <p:pic>
        <p:nvPicPr>
          <p:cNvPr id="11268" name="Picture 4" descr="Cyprus Warbler">
            <a:extLst>
              <a:ext uri="{FF2B5EF4-FFF2-40B4-BE49-F238E27FC236}">
                <a16:creationId xmlns:a16="http://schemas.microsoft.com/office/drawing/2014/main" id="{1CFC4659-AC04-4F60-A76A-44112E8D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57" y="103965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4EDF38-A80C-4CA2-866F-E3D71D5C6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0258" y="1992153"/>
            <a:ext cx="20764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4"/>
    </mc:Choice>
    <mc:Fallback xmlns="">
      <p:transition spd="slow" advTm="2868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FEDC-4138-4FB6-A67F-C768F65D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3DC2-D65D-4D50-929A-EECA156B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</a:pPr>
            <a:r>
              <a:rPr lang="en-US" sz="2400" b="0" dirty="0"/>
              <a:t>What and why species distributions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Characteristics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Potential determinants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Changes in species distributions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Database of species distributions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D2771-EEBA-440A-A8AE-AF2AD6D40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81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7981" y="88581"/>
            <a:ext cx="7450922" cy="637580"/>
          </a:xfrm>
        </p:spPr>
        <p:txBody>
          <a:bodyPr/>
          <a:lstStyle/>
          <a:p>
            <a:r>
              <a:rPr lang="en-US" sz="2800" dirty="0"/>
              <a:t>Species-range-size distributions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019AE-871B-453B-8856-D4126F5E856F}"/>
              </a:ext>
            </a:extLst>
          </p:cNvPr>
          <p:cNvSpPr txBox="1"/>
          <p:nvPr/>
        </p:nvSpPr>
        <p:spPr>
          <a:xfrm>
            <a:off x="7436552" y="5939241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Gaston, 1996, TREE</a:t>
            </a:r>
            <a:endParaRPr lang="zh-CN" altLang="en-US" sz="11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C83031-BCD6-4700-8770-4E7C3B19A435}"/>
              </a:ext>
            </a:extLst>
          </p:cNvPr>
          <p:cNvGrpSpPr/>
          <p:nvPr/>
        </p:nvGrpSpPr>
        <p:grpSpPr>
          <a:xfrm>
            <a:off x="573687" y="1004212"/>
            <a:ext cx="4958929" cy="5126547"/>
            <a:chOff x="5028723" y="2154913"/>
            <a:chExt cx="3486391" cy="3503913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D6D3E09-1FCF-43C0-B891-EC0E9AB26C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28723" y="2154913"/>
              <a:ext cx="3486391" cy="3503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70B4F-07BF-4B99-973D-4EAD55803F6B}"/>
                </a:ext>
              </a:extLst>
            </p:cNvPr>
            <p:cNvSpPr txBox="1"/>
            <p:nvPr/>
          </p:nvSpPr>
          <p:spPr>
            <a:xfrm>
              <a:off x="5650711" y="2287105"/>
              <a:ext cx="1270065" cy="29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North America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5BA7E-0FDD-43DB-BF15-03F390C68034}"/>
                </a:ext>
              </a:extLst>
            </p:cNvPr>
            <p:cNvSpPr txBox="1"/>
            <p:nvPr/>
          </p:nvSpPr>
          <p:spPr>
            <a:xfrm>
              <a:off x="7290505" y="2278480"/>
              <a:ext cx="99257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New world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7B93D-BFD4-4D76-972E-D95B9801008B}"/>
                </a:ext>
              </a:extLst>
            </p:cNvPr>
            <p:cNvSpPr txBox="1"/>
            <p:nvPr/>
          </p:nvSpPr>
          <p:spPr>
            <a:xfrm>
              <a:off x="5837163" y="4016897"/>
              <a:ext cx="62709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Africa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A1118-4ADE-4C8F-A280-DC1C9B8E6643}"/>
                </a:ext>
              </a:extLst>
            </p:cNvPr>
            <p:cNvSpPr txBox="1"/>
            <p:nvPr/>
          </p:nvSpPr>
          <p:spPr>
            <a:xfrm>
              <a:off x="7376964" y="4041874"/>
              <a:ext cx="8579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Australia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DE3C9-A5AB-428A-BFE7-2F7BDE80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345D2-A505-452E-A054-65F73763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798" y="2590540"/>
            <a:ext cx="3067456" cy="1953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5CC5B1-B761-4C27-ABD6-3768D8292BC8}"/>
              </a:ext>
            </a:extLst>
          </p:cNvPr>
          <p:cNvSpPr txBox="1"/>
          <p:nvPr/>
        </p:nvSpPr>
        <p:spPr>
          <a:xfrm>
            <a:off x="6170821" y="201291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Log-normal distribution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2AFC1-8736-4874-BBC4-339492D13CF0}"/>
              </a:ext>
            </a:extLst>
          </p:cNvPr>
          <p:cNvSpPr txBox="1"/>
          <p:nvPr/>
        </p:nvSpPr>
        <p:spPr>
          <a:xfrm>
            <a:off x="378861" y="6060559"/>
            <a:ext cx="534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examples of bird species in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79925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4"/>
    </mc:Choice>
    <mc:Fallback xmlns="">
      <p:transition spd="slow" advTm="2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FEC70D71-8080-49B9-AAFB-9786D65C8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654"/>
            <a:ext cx="8229600" cy="104057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Rapoport’s </a:t>
            </a:r>
            <a:r>
              <a:rPr lang="en-US" altLang="zh-CN" sz="2800" dirty="0">
                <a:solidFill>
                  <a:srgbClr val="FF0000"/>
                </a:solidFill>
              </a:rPr>
              <a:t>rule:</a:t>
            </a:r>
            <a:br>
              <a:rPr lang="en-US" altLang="zh-CN" sz="2400" b="0" dirty="0"/>
            </a:br>
            <a:r>
              <a:rPr lang="en-US" altLang="zh-CN" sz="2400" b="0" dirty="0"/>
              <a:t>    increasing geographic range sizes with latitudes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A5DA8-9CE1-4913-AC75-07614F80DD02}"/>
              </a:ext>
            </a:extLst>
          </p:cNvPr>
          <p:cNvSpPr txBox="1"/>
          <p:nvPr/>
        </p:nvSpPr>
        <p:spPr>
          <a:xfrm>
            <a:off x="180687" y="6306068"/>
            <a:ext cx="2404826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Stevens</a:t>
            </a:r>
            <a:r>
              <a:rPr lang="zh-CN" altLang="en-US" sz="1100" dirty="0"/>
              <a:t> </a:t>
            </a:r>
            <a:r>
              <a:rPr lang="en-US" sz="1100" dirty="0"/>
              <a:t>1989, American Naturalist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4C678C-8A5F-45E6-8C19-8E600AFB0501}"/>
              </a:ext>
            </a:extLst>
          </p:cNvPr>
          <p:cNvGrpSpPr/>
          <p:nvPr/>
        </p:nvGrpSpPr>
        <p:grpSpPr>
          <a:xfrm>
            <a:off x="3491961" y="1483281"/>
            <a:ext cx="5360771" cy="4475225"/>
            <a:chOff x="3560165" y="1788481"/>
            <a:chExt cx="5081739" cy="42422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0355BD-396D-4BE6-8444-F262CF552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4735" y="1788481"/>
              <a:ext cx="4552573" cy="424228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2B32F-224D-4E32-9FEE-0928846D064E}"/>
                </a:ext>
              </a:extLst>
            </p:cNvPr>
            <p:cNvSpPr txBox="1"/>
            <p:nvPr/>
          </p:nvSpPr>
          <p:spPr>
            <a:xfrm>
              <a:off x="4669050" y="1843489"/>
              <a:ext cx="684960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Trees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3F09E6-5EA3-48C6-8A27-46FA4D85824F}"/>
                </a:ext>
              </a:extLst>
            </p:cNvPr>
            <p:cNvSpPr txBox="1"/>
            <p:nvPr/>
          </p:nvSpPr>
          <p:spPr>
            <a:xfrm>
              <a:off x="6296018" y="1878001"/>
              <a:ext cx="149555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Marine mollusks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547223-FE2D-45F5-877C-96A74DFA825E}"/>
                </a:ext>
              </a:extLst>
            </p:cNvPr>
            <p:cNvSpPr txBox="1"/>
            <p:nvPr/>
          </p:nvSpPr>
          <p:spPr>
            <a:xfrm>
              <a:off x="3560165" y="3909624"/>
              <a:ext cx="2294849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Freshwater/coastal fishes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157D14-75A1-4942-BB07-B8BCF2C2C66C}"/>
                </a:ext>
              </a:extLst>
            </p:cNvPr>
            <p:cNvSpPr txBox="1"/>
            <p:nvPr/>
          </p:nvSpPr>
          <p:spPr>
            <a:xfrm>
              <a:off x="6413917" y="3909623"/>
              <a:ext cx="222798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Reptiles and amphibians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C9389-4766-4517-A59E-40DD60063403}"/>
              </a:ext>
            </a:extLst>
          </p:cNvPr>
          <p:cNvSpPr txBox="1"/>
          <p:nvPr/>
        </p:nvSpPr>
        <p:spPr>
          <a:xfrm>
            <a:off x="507208" y="2076988"/>
            <a:ext cx="2764631" cy="16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Latitudinal patterns of geographic range sizes for different taxa in North America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21027-CD00-4642-AC6A-839408F7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0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4F8A3-B855-42F6-9CD4-7D781F92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F10FD-7217-4200-8117-86CC9BF5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136525"/>
            <a:ext cx="8334378" cy="1158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2BC032-BFBF-48F6-93FC-A5020338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31" y="1295400"/>
            <a:ext cx="4069139" cy="54102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CD6B4E-E7D6-4F5D-85B5-C42F65840665}"/>
              </a:ext>
            </a:extLst>
          </p:cNvPr>
          <p:cNvSpPr txBox="1">
            <a:spLocks/>
          </p:cNvSpPr>
          <p:nvPr/>
        </p:nvSpPr>
        <p:spPr>
          <a:xfrm>
            <a:off x="4741334" y="1422400"/>
            <a:ext cx="3945466" cy="4814888"/>
          </a:xfrm>
          <a:prstGeom prst="rect">
            <a:avLst/>
          </a:prstGeom>
        </p:spPr>
        <p:txBody>
          <a:bodyPr/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b="0" kern="0" dirty="0"/>
              <a:t>A lot of debate</a:t>
            </a:r>
          </a:p>
          <a:p>
            <a:pPr>
              <a:spcBef>
                <a:spcPts val="1200"/>
              </a:spcBef>
            </a:pPr>
            <a:r>
              <a:rPr lang="en-US" sz="2000" b="0" kern="0" dirty="0"/>
              <a:t>Maybe a local phenomenon restricted to high latitudes in the northern hemisphere</a:t>
            </a:r>
          </a:p>
          <a:p>
            <a:pPr>
              <a:spcBef>
                <a:spcPts val="1200"/>
              </a:spcBef>
            </a:pPr>
            <a:r>
              <a:rPr lang="en-US" sz="2000" b="0" kern="0" dirty="0"/>
              <a:t>Promote discussion of spatial variation in geographic range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6FD84-BD72-4D29-A1B1-6199F522C537}"/>
              </a:ext>
            </a:extLst>
          </p:cNvPr>
          <p:cNvSpPr txBox="1"/>
          <p:nvPr/>
        </p:nvSpPr>
        <p:spPr>
          <a:xfrm>
            <a:off x="4625370" y="6459865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Gaston, 1998, TREE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085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876" y="227152"/>
            <a:ext cx="8080247" cy="571500"/>
          </a:xfrm>
        </p:spPr>
        <p:txBody>
          <a:bodyPr/>
          <a:lstStyle/>
          <a:p>
            <a:r>
              <a:rPr lang="en-US" altLang="zh-CN" sz="2800" dirty="0"/>
              <a:t>Geographic patterns of species’ range size</a:t>
            </a: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457" y="1315232"/>
            <a:ext cx="3666506" cy="150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2039" y="1158886"/>
            <a:ext cx="3766076" cy="186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72" y="4319235"/>
            <a:ext cx="2052418" cy="19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705" y="4421723"/>
            <a:ext cx="4142946" cy="175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34715" y="2972538"/>
            <a:ext cx="2657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Birds </a:t>
            </a:r>
            <a:r>
              <a:rPr lang="en-US" altLang="zh-CN" sz="1300" dirty="0"/>
              <a:t>(Orme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2006)</a:t>
            </a:r>
            <a:endParaRPr lang="zh-CN" alt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951466" y="2861683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Amphibians </a:t>
            </a:r>
            <a:r>
              <a:rPr lang="en-US" altLang="zh-CN" sz="1300" dirty="0"/>
              <a:t>(Whitton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2012)</a:t>
            </a:r>
            <a:endParaRPr lang="zh-CN" alt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1572126" y="6225242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Mammals </a:t>
            </a:r>
            <a:r>
              <a:rPr lang="en-US" altLang="zh-CN" sz="1350" dirty="0"/>
              <a:t>(Davis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2009)</a:t>
            </a:r>
            <a:endParaRPr lang="zh-CN" alt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5837982" y="6303907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Trees </a:t>
            </a:r>
            <a:r>
              <a:rPr lang="en-US" altLang="zh-CN" sz="1350" dirty="0"/>
              <a:t>(Morin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2011)</a:t>
            </a:r>
            <a:endParaRPr lang="zh-CN" alt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1253129" y="3340323"/>
            <a:ext cx="6939405" cy="7386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100" dirty="0"/>
              <a:t>Overall, small ranges are mostly distributed in islands,  mountains and low latitudinal areas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21E2D-8C3C-49AA-994D-88AD5580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3"/>
    </mc:Choice>
    <mc:Fallback xmlns="">
      <p:transition spd="slow" advTm="1703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3B168-C08A-4A1E-8E76-41C5DD9F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B9CB11-45B3-481D-B227-AD0BC65AC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"/>
          <a:stretch/>
        </p:blipFill>
        <p:spPr bwMode="auto">
          <a:xfrm>
            <a:off x="489427" y="250850"/>
            <a:ext cx="2460509" cy="31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CA5F3-76C7-4471-9B38-2AC9ADF1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141529"/>
            <a:ext cx="6773334" cy="979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9B2BB9-BBB2-4827-8DF0-803EEFF3B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79" y="2805376"/>
            <a:ext cx="6527621" cy="3677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99230-9359-411E-A779-E64DA5E50727}"/>
              </a:ext>
            </a:extLst>
          </p:cNvPr>
          <p:cNvSpPr txBox="1"/>
          <p:nvPr/>
        </p:nvSpPr>
        <p:spPr>
          <a:xfrm>
            <a:off x="3191934" y="1363009"/>
            <a:ext cx="5000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Climatic seasonality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 climate change through geological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3044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D733-0F2F-4D0A-BA34-DA8B25A7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Internal range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DD32C-2DCF-4355-BA71-54FFA9E5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14" y="1306052"/>
            <a:ext cx="8229600" cy="577329"/>
          </a:xfrm>
        </p:spPr>
        <p:txBody>
          <a:bodyPr/>
          <a:lstStyle/>
          <a:p>
            <a:r>
              <a:rPr lang="en-US" sz="2200" dirty="0"/>
              <a:t>Spatial variation in presence and abundance within ranges</a:t>
            </a:r>
          </a:p>
        </p:txBody>
      </p:sp>
      <p:pic>
        <p:nvPicPr>
          <p:cNvPr id="4" name="Picture 5" descr="azzaden1">
            <a:extLst>
              <a:ext uri="{FF2B5EF4-FFF2-40B4-BE49-F238E27FC236}">
                <a16:creationId xmlns:a16="http://schemas.microsoft.com/office/drawing/2014/main" id="{649DE6AA-B95D-4093-9871-F11C6C7F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6034" y="2802286"/>
            <a:ext cx="3059295" cy="20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FD1149B6-397B-4C78-B898-B8A394A75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3" y="5106469"/>
            <a:ext cx="2329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500" dirty="0"/>
              <a:t>Juniper distribution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88E749A-973B-4ABE-B83B-B7F01633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637" y="2366275"/>
            <a:ext cx="31396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Distributions of individuals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FBA38E-2224-4323-9394-05CD69E35DDA}"/>
              </a:ext>
            </a:extLst>
          </p:cNvPr>
          <p:cNvSpPr txBox="1"/>
          <p:nvPr/>
        </p:nvSpPr>
        <p:spPr>
          <a:xfrm>
            <a:off x="360576" y="2630518"/>
            <a:ext cx="2810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extent of occurrences (</a:t>
            </a:r>
            <a:r>
              <a:rPr lang="en-US" sz="2000" dirty="0" err="1"/>
              <a:t>EOO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 areas actually occupied (</a:t>
            </a:r>
            <a:r>
              <a:rPr lang="en-US" sz="2000" dirty="0" err="1"/>
              <a:t>AOO</a:t>
            </a:r>
            <a:r>
              <a:rPr lang="en-US" sz="2000" dirty="0"/>
              <a:t>)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02D02D-48C1-4E39-84DC-0C5818DB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25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596A3D-5F5E-44EB-AED6-1345930E1CE0}"/>
              </a:ext>
            </a:extLst>
          </p:cNvPr>
          <p:cNvGrpSpPr/>
          <p:nvPr/>
        </p:nvGrpSpPr>
        <p:grpSpPr>
          <a:xfrm>
            <a:off x="3036503" y="2211859"/>
            <a:ext cx="1828312" cy="2713747"/>
            <a:chOff x="3036503" y="2211859"/>
            <a:chExt cx="1828312" cy="27137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946697-99CC-4608-A1F8-629DCFED58DF}"/>
                </a:ext>
              </a:extLst>
            </p:cNvPr>
            <p:cNvGrpSpPr/>
            <p:nvPr/>
          </p:nvGrpSpPr>
          <p:grpSpPr>
            <a:xfrm>
              <a:off x="3245803" y="2583274"/>
              <a:ext cx="1614488" cy="967206"/>
              <a:chOff x="2314575" y="2780267"/>
              <a:chExt cx="2152650" cy="12896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9942386-21C8-4DF9-876B-A64D427A77DB}"/>
                  </a:ext>
                </a:extLst>
              </p:cNvPr>
              <p:cNvSpPr/>
              <p:nvPr/>
            </p:nvSpPr>
            <p:spPr bwMode="auto">
              <a:xfrm>
                <a:off x="2443162" y="298132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0E26826-2696-45E7-8F1E-03AA48E91202}"/>
                  </a:ext>
                </a:extLst>
              </p:cNvPr>
              <p:cNvSpPr/>
              <p:nvPr/>
            </p:nvSpPr>
            <p:spPr bwMode="auto">
              <a:xfrm>
                <a:off x="3781425" y="2780267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0ABD020-AABB-4044-B960-DF806824EA80}"/>
                  </a:ext>
                </a:extLst>
              </p:cNvPr>
              <p:cNvSpPr/>
              <p:nvPr/>
            </p:nvSpPr>
            <p:spPr bwMode="auto">
              <a:xfrm>
                <a:off x="2314575" y="36957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38A6D3C-0CAD-49D8-9FE2-2D491D7022B2}"/>
                  </a:ext>
                </a:extLst>
              </p:cNvPr>
              <p:cNvSpPr/>
              <p:nvPr/>
            </p:nvSpPr>
            <p:spPr bwMode="auto">
              <a:xfrm>
                <a:off x="3295650" y="39651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481D9C-B595-4C60-A1FB-35D09ED22CCE}"/>
                  </a:ext>
                </a:extLst>
              </p:cNvPr>
              <p:cNvSpPr/>
              <p:nvPr/>
            </p:nvSpPr>
            <p:spPr bwMode="auto">
              <a:xfrm>
                <a:off x="4362450" y="3695699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4BC1936-7EF4-4B1A-85A8-94CC3A7684B1}"/>
                  </a:ext>
                </a:extLst>
              </p:cNvPr>
              <p:cNvSpPr/>
              <p:nvPr/>
            </p:nvSpPr>
            <p:spPr bwMode="auto">
              <a:xfrm>
                <a:off x="2371725" y="2819400"/>
                <a:ext cx="2057400" cy="1219200"/>
              </a:xfrm>
              <a:custGeom>
                <a:avLst/>
                <a:gdLst>
                  <a:gd name="connsiteX0" fmla="*/ 114300 w 2057400"/>
                  <a:gd name="connsiteY0" fmla="*/ 200025 h 1219200"/>
                  <a:gd name="connsiteX1" fmla="*/ 1438275 w 2057400"/>
                  <a:gd name="connsiteY1" fmla="*/ 0 h 1219200"/>
                  <a:gd name="connsiteX2" fmla="*/ 2057400 w 2057400"/>
                  <a:gd name="connsiteY2" fmla="*/ 952500 h 1219200"/>
                  <a:gd name="connsiteX3" fmla="*/ 1000125 w 2057400"/>
                  <a:gd name="connsiteY3" fmla="*/ 1219200 h 1219200"/>
                  <a:gd name="connsiteX4" fmla="*/ 0 w 2057400"/>
                  <a:gd name="connsiteY4" fmla="*/ 952500 h 1219200"/>
                  <a:gd name="connsiteX5" fmla="*/ 114300 w 2057400"/>
                  <a:gd name="connsiteY5" fmla="*/ 200025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7400" h="1219200">
                    <a:moveTo>
                      <a:pt x="114300" y="200025"/>
                    </a:moveTo>
                    <a:lnTo>
                      <a:pt x="1438275" y="0"/>
                    </a:lnTo>
                    <a:lnTo>
                      <a:pt x="2057400" y="952500"/>
                    </a:lnTo>
                    <a:lnTo>
                      <a:pt x="1000125" y="1219200"/>
                    </a:lnTo>
                    <a:lnTo>
                      <a:pt x="0" y="952500"/>
                    </a:lnTo>
                    <a:lnTo>
                      <a:pt x="114300" y="20002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 dirty="0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80A764-71F1-4C76-B550-4B7EFB02F45A}"/>
                  </a:ext>
                </a:extLst>
              </p:cNvPr>
              <p:cNvSpPr/>
              <p:nvPr/>
            </p:nvSpPr>
            <p:spPr bwMode="auto">
              <a:xfrm>
                <a:off x="2752725" y="330517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704804-573E-4CD2-B46E-54D2AF2E76F0}"/>
                  </a:ext>
                </a:extLst>
              </p:cNvPr>
              <p:cNvSpPr/>
              <p:nvPr/>
            </p:nvSpPr>
            <p:spPr bwMode="auto">
              <a:xfrm>
                <a:off x="3652837" y="3033712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75F051B-A677-4CEE-9A66-96E24CF96EAC}"/>
                  </a:ext>
                </a:extLst>
              </p:cNvPr>
              <p:cNvSpPr/>
              <p:nvPr/>
            </p:nvSpPr>
            <p:spPr bwMode="auto">
              <a:xfrm>
                <a:off x="3552823" y="3590924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01069B-6351-4C26-9E08-C3772461CC3F}"/>
                </a:ext>
              </a:extLst>
            </p:cNvPr>
            <p:cNvGrpSpPr/>
            <p:nvPr/>
          </p:nvGrpSpPr>
          <p:grpSpPr>
            <a:xfrm>
              <a:off x="3250327" y="3958400"/>
              <a:ext cx="1614488" cy="967206"/>
              <a:chOff x="2209799" y="4498695"/>
              <a:chExt cx="2152650" cy="128960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1562C7-4F92-4E6D-A793-4AA7C77F78A2}"/>
                  </a:ext>
                </a:extLst>
              </p:cNvPr>
              <p:cNvSpPr/>
              <p:nvPr/>
            </p:nvSpPr>
            <p:spPr bwMode="auto">
              <a:xfrm>
                <a:off x="2890837" y="5173108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5887149-9C36-432F-A84F-F2B29D43DC07}"/>
                  </a:ext>
                </a:extLst>
              </p:cNvPr>
              <p:cNvGrpSpPr/>
              <p:nvPr/>
            </p:nvGrpSpPr>
            <p:grpSpPr>
              <a:xfrm>
                <a:off x="2209799" y="4498695"/>
                <a:ext cx="2152650" cy="1289608"/>
                <a:chOff x="2314575" y="2780267"/>
                <a:chExt cx="2152650" cy="1289608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5F9C5E7-D5E8-47EA-80D1-C2A84DF2D124}"/>
                    </a:ext>
                  </a:extLst>
                </p:cNvPr>
                <p:cNvSpPr/>
                <p:nvPr/>
              </p:nvSpPr>
              <p:spPr bwMode="auto">
                <a:xfrm>
                  <a:off x="2443162" y="2981325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7444454-C669-4B25-AFB4-ADD56948DCF5}"/>
                    </a:ext>
                  </a:extLst>
                </p:cNvPr>
                <p:cNvSpPr/>
                <p:nvPr/>
              </p:nvSpPr>
              <p:spPr bwMode="auto">
                <a:xfrm>
                  <a:off x="3781425" y="2780267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DC5F68B-E4C2-4206-B866-E7E7664834AA}"/>
                    </a:ext>
                  </a:extLst>
                </p:cNvPr>
                <p:cNvSpPr/>
                <p:nvPr/>
              </p:nvSpPr>
              <p:spPr bwMode="auto">
                <a:xfrm>
                  <a:off x="2314575" y="3695700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4BF99FE-2C01-41B7-A006-8F1FD860154E}"/>
                    </a:ext>
                  </a:extLst>
                </p:cNvPr>
                <p:cNvSpPr/>
                <p:nvPr/>
              </p:nvSpPr>
              <p:spPr bwMode="auto">
                <a:xfrm>
                  <a:off x="3295650" y="3965100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30CA319-0BC4-4631-897E-C12BE643D5B8}"/>
                    </a:ext>
                  </a:extLst>
                </p:cNvPr>
                <p:cNvSpPr/>
                <p:nvPr/>
              </p:nvSpPr>
              <p:spPr bwMode="auto">
                <a:xfrm>
                  <a:off x="4362450" y="3695699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D4F9586F-D999-4275-BBF4-969D8CD8107F}"/>
                    </a:ext>
                  </a:extLst>
                </p:cNvPr>
                <p:cNvSpPr/>
                <p:nvPr/>
              </p:nvSpPr>
              <p:spPr bwMode="auto">
                <a:xfrm>
                  <a:off x="2371725" y="2819400"/>
                  <a:ext cx="2057400" cy="1219200"/>
                </a:xfrm>
                <a:custGeom>
                  <a:avLst/>
                  <a:gdLst>
                    <a:gd name="connsiteX0" fmla="*/ 114300 w 2057400"/>
                    <a:gd name="connsiteY0" fmla="*/ 200025 h 1219200"/>
                    <a:gd name="connsiteX1" fmla="*/ 1438275 w 2057400"/>
                    <a:gd name="connsiteY1" fmla="*/ 0 h 1219200"/>
                    <a:gd name="connsiteX2" fmla="*/ 2057400 w 2057400"/>
                    <a:gd name="connsiteY2" fmla="*/ 952500 h 1219200"/>
                    <a:gd name="connsiteX3" fmla="*/ 1000125 w 2057400"/>
                    <a:gd name="connsiteY3" fmla="*/ 1219200 h 1219200"/>
                    <a:gd name="connsiteX4" fmla="*/ 0 w 2057400"/>
                    <a:gd name="connsiteY4" fmla="*/ 952500 h 1219200"/>
                    <a:gd name="connsiteX5" fmla="*/ 114300 w 2057400"/>
                    <a:gd name="connsiteY5" fmla="*/ 200025 h 121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57400" h="1219200">
                      <a:moveTo>
                        <a:pt x="114300" y="200025"/>
                      </a:moveTo>
                      <a:lnTo>
                        <a:pt x="1438275" y="0"/>
                      </a:lnTo>
                      <a:lnTo>
                        <a:pt x="2057400" y="952500"/>
                      </a:lnTo>
                      <a:lnTo>
                        <a:pt x="1000125" y="1219200"/>
                      </a:lnTo>
                      <a:lnTo>
                        <a:pt x="0" y="952500"/>
                      </a:lnTo>
                      <a:lnTo>
                        <a:pt x="114300" y="200025"/>
                      </a:lnTo>
                      <a:close/>
                    </a:path>
                  </a:pathLst>
                </a:cu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 dirty="0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C828AD1-949A-462F-A93F-CD133CBB1420}"/>
                    </a:ext>
                  </a:extLst>
                </p:cNvPr>
                <p:cNvSpPr/>
                <p:nvPr/>
              </p:nvSpPr>
              <p:spPr bwMode="auto">
                <a:xfrm>
                  <a:off x="2752725" y="3305175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9A2891B-30EF-4A49-9C83-1035BC4D5EB8}"/>
                    </a:ext>
                  </a:extLst>
                </p:cNvPr>
                <p:cNvSpPr/>
                <p:nvPr/>
              </p:nvSpPr>
              <p:spPr bwMode="auto">
                <a:xfrm>
                  <a:off x="3652837" y="3033712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094D9CF-856B-4F89-9912-77426380D9DF}"/>
                    </a:ext>
                  </a:extLst>
                </p:cNvPr>
                <p:cNvSpPr/>
                <p:nvPr/>
              </p:nvSpPr>
              <p:spPr bwMode="auto">
                <a:xfrm>
                  <a:off x="3400425" y="3484088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97780B9-E4DC-42E7-A7AA-6C3E7FF8D1FA}"/>
                  </a:ext>
                </a:extLst>
              </p:cNvPr>
              <p:cNvSpPr/>
              <p:nvPr/>
            </p:nvSpPr>
            <p:spPr bwMode="auto">
              <a:xfrm>
                <a:off x="2847974" y="4780201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2658D3-47F3-48AD-974D-73A0BC1E7C3C}"/>
                  </a:ext>
                </a:extLst>
              </p:cNvPr>
              <p:cNvSpPr/>
              <p:nvPr/>
            </p:nvSpPr>
            <p:spPr bwMode="auto">
              <a:xfrm>
                <a:off x="3095625" y="488259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5228D2-1A9F-4708-BDDD-22CD2C5DDE67}"/>
                  </a:ext>
                </a:extLst>
              </p:cNvPr>
              <p:cNvSpPr/>
              <p:nvPr/>
            </p:nvSpPr>
            <p:spPr bwMode="auto">
              <a:xfrm>
                <a:off x="3802857" y="533162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23B5C7E-A881-43A1-A4AF-06EE198A9923}"/>
                  </a:ext>
                </a:extLst>
              </p:cNvPr>
              <p:cNvSpPr/>
              <p:nvPr/>
            </p:nvSpPr>
            <p:spPr bwMode="auto">
              <a:xfrm>
                <a:off x="2594382" y="533162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1D6B31E-0906-4962-BAB0-82AC05B23F46}"/>
                  </a:ext>
                </a:extLst>
              </p:cNvPr>
              <p:cNvSpPr/>
              <p:nvPr/>
            </p:nvSpPr>
            <p:spPr bwMode="auto">
              <a:xfrm>
                <a:off x="3609974" y="5073732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29068C-2ACB-4204-B1A2-243FFCDE7CA5}"/>
                  </a:ext>
                </a:extLst>
              </p:cNvPr>
              <p:cNvSpPr/>
              <p:nvPr/>
            </p:nvSpPr>
            <p:spPr bwMode="auto">
              <a:xfrm>
                <a:off x="3348037" y="549747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7D61B69-A508-44C8-8D0A-B259F41930C6}"/>
                  </a:ext>
                </a:extLst>
              </p:cNvPr>
              <p:cNvSpPr/>
              <p:nvPr/>
            </p:nvSpPr>
            <p:spPr bwMode="auto">
              <a:xfrm>
                <a:off x="2958703" y="5439807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163AF7E-311B-4194-93D4-F4F3BB980109}"/>
                </a:ext>
              </a:extLst>
            </p:cNvPr>
            <p:cNvSpPr txBox="1"/>
            <p:nvPr/>
          </p:nvSpPr>
          <p:spPr>
            <a:xfrm>
              <a:off x="3036503" y="22118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E848BC-B789-485F-ADAC-9DFBF434E372}"/>
                </a:ext>
              </a:extLst>
            </p:cNvPr>
            <p:cNvSpPr txBox="1"/>
            <p:nvPr/>
          </p:nvSpPr>
          <p:spPr>
            <a:xfrm>
              <a:off x="3134841" y="363415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0A1C-7986-43A2-824C-0A9BC7BA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400" dirty="0"/>
              <a:t>How are individuals distributed w/in a species’ range?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7A16D2-E923-4DE5-A92E-142EBF087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339" y="1344889"/>
            <a:ext cx="3442988" cy="4556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37551-76DD-431D-B79C-783EF21F80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006" y="2534296"/>
            <a:ext cx="3703300" cy="2832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B21A7-3590-45B2-84D1-6EF2E477ACA8}"/>
              </a:ext>
            </a:extLst>
          </p:cNvPr>
          <p:cNvSpPr txBox="1"/>
          <p:nvPr/>
        </p:nvSpPr>
        <p:spPr>
          <a:xfrm>
            <a:off x="1792210" y="1374566"/>
            <a:ext cx="149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Aggregated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15E4C-F0A2-4305-8014-8C7F999E92FD}"/>
              </a:ext>
            </a:extLst>
          </p:cNvPr>
          <p:cNvSpPr txBox="1"/>
          <p:nvPr/>
        </p:nvSpPr>
        <p:spPr>
          <a:xfrm>
            <a:off x="1891585" y="2743629"/>
            <a:ext cx="107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Regular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92355-2222-4A85-B32D-E33A1BA1B33B}"/>
              </a:ext>
            </a:extLst>
          </p:cNvPr>
          <p:cNvSpPr txBox="1"/>
          <p:nvPr/>
        </p:nvSpPr>
        <p:spPr>
          <a:xfrm>
            <a:off x="1970837" y="4075748"/>
            <a:ext cx="113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Random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CC45B-401D-4471-A194-88B18E545DEA}"/>
              </a:ext>
            </a:extLst>
          </p:cNvPr>
          <p:cNvSpPr txBox="1"/>
          <p:nvPr/>
        </p:nvSpPr>
        <p:spPr>
          <a:xfrm rot="16200000">
            <a:off x="-770875" y="4859072"/>
            <a:ext cx="1882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www</a:t>
            </a:r>
            <a:endParaRPr lang="en-US" sz="1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DE8FC8-16C0-444E-96F8-277011CFF457}"/>
              </a:ext>
            </a:extLst>
          </p:cNvPr>
          <p:cNvSpPr txBox="1">
            <a:spLocks/>
          </p:cNvSpPr>
          <p:nvPr/>
        </p:nvSpPr>
        <p:spPr bwMode="auto">
          <a:xfrm>
            <a:off x="4507559" y="1490853"/>
            <a:ext cx="4237102" cy="87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/>
              <a:t>A</a:t>
            </a:r>
            <a:r>
              <a:rPr lang="en-US" altLang="zh-CN" sz="2000" kern="0" dirty="0"/>
              <a:t>ggregated</a:t>
            </a:r>
            <a:r>
              <a:rPr lang="en-US" sz="2000" kern="0" dirty="0"/>
              <a:t> distribution are ubiquitous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8563B-8016-4D81-A2D1-4BC1C09D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228-4450-41A8-B3C7-13D45B7C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Spatial variation in abundance</a:t>
            </a:r>
          </a:p>
        </p:txBody>
      </p:sp>
      <p:pic>
        <p:nvPicPr>
          <p:cNvPr id="8" name="Picture 3" descr="Biogeog3e-Fig-04-14-0">
            <a:extLst>
              <a:ext uri="{FF2B5EF4-FFF2-40B4-BE49-F238E27FC236}">
                <a16:creationId xmlns:a16="http://schemas.microsoft.com/office/drawing/2014/main" id="{BE781A11-FF22-48C8-A2BC-8DC35AA6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0622" y="1861709"/>
            <a:ext cx="5743378" cy="430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revi1">
            <a:extLst>
              <a:ext uri="{FF2B5EF4-FFF2-40B4-BE49-F238E27FC236}">
                <a16:creationId xmlns:a16="http://schemas.microsoft.com/office/drawing/2014/main" id="{D2C3F7DE-8F2B-45B9-9D41-CF7519B43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39" y="3042086"/>
            <a:ext cx="773828" cy="7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sm_carolina_wren">
            <a:extLst>
              <a:ext uri="{FF2B5EF4-FFF2-40B4-BE49-F238E27FC236}">
                <a16:creationId xmlns:a16="http://schemas.microsoft.com/office/drawing/2014/main" id="{3CCF2A6D-D32F-4384-A5B7-63338DE2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8945" y="3173230"/>
            <a:ext cx="773828" cy="77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CCB3C9EE-8062-4B88-A28D-579C8F5A0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29" y="2733414"/>
            <a:ext cx="2874621" cy="165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en-US" sz="2000" dirty="0"/>
              <a:t>For both species, </a:t>
            </a:r>
            <a:r>
              <a:rPr lang="en-US" altLang="en-US" sz="2000" b="1" dirty="0"/>
              <a:t>only one individual </a:t>
            </a:r>
            <a:r>
              <a:rPr lang="en-US" altLang="en-US" sz="2000" dirty="0"/>
              <a:t>was recorded </a:t>
            </a:r>
            <a:r>
              <a:rPr lang="en-US" altLang="en-US" sz="2000" b="1" dirty="0"/>
              <a:t>on the majority of routes</a:t>
            </a:r>
            <a:r>
              <a:rPr lang="en-US" altLang="en-US" sz="2000" dirty="0"/>
              <a:t>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969A-7DC0-444C-9CB8-9FB4D3EC6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39" y="1192292"/>
            <a:ext cx="8229600" cy="980232"/>
          </a:xfrm>
        </p:spPr>
        <p:txBody>
          <a:bodyPr/>
          <a:lstStyle/>
          <a:p>
            <a:r>
              <a:rPr lang="en-US" sz="2000" dirty="0"/>
              <a:t>Any given species is typically only abundant at a minority of its occupied sites (’hotspots’)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9EA0D-EEE8-4CBB-AC51-BF198422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34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75BA-0D93-4323-8033-E90AE80F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Abundant-</a:t>
            </a:r>
            <a:r>
              <a:rPr lang="en-US" sz="2800" dirty="0" err="1"/>
              <a:t>centre</a:t>
            </a:r>
            <a:r>
              <a:rPr lang="en-US" sz="2800" dirty="0"/>
              <a:t>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54B4A-A075-41C0-932A-2700170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3272"/>
            <a:ext cx="4234873" cy="2010548"/>
          </a:xfrm>
        </p:spPr>
        <p:txBody>
          <a:bodyPr/>
          <a:lstStyle/>
          <a:p>
            <a:r>
              <a:rPr lang="en-US" sz="2200" dirty="0"/>
              <a:t>Prediction</a:t>
            </a:r>
          </a:p>
          <a:p>
            <a:pPr lvl="1"/>
            <a:r>
              <a:rPr lang="en-US" sz="1800" b="0" dirty="0"/>
              <a:t>High abundance in centers of geographic ranges and environmental space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3CC8E9-24A3-44A1-8996-5E7DD2505EB5}"/>
              </a:ext>
            </a:extLst>
          </p:cNvPr>
          <p:cNvGrpSpPr/>
          <p:nvPr/>
        </p:nvGrpSpPr>
        <p:grpSpPr>
          <a:xfrm>
            <a:off x="5227276" y="1197019"/>
            <a:ext cx="3319175" cy="2472327"/>
            <a:chOff x="7449011" y="1923069"/>
            <a:chExt cx="3342715" cy="24898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F78D5A-FD22-4775-99D4-090440567CFD}"/>
                </a:ext>
              </a:extLst>
            </p:cNvPr>
            <p:cNvSpPr/>
            <p:nvPr/>
          </p:nvSpPr>
          <p:spPr bwMode="auto">
            <a:xfrm>
              <a:off x="7852528" y="1923069"/>
              <a:ext cx="2512244" cy="19324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50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FDDE7-B74D-4789-93F7-1DCB8EB4029F}"/>
                </a:ext>
              </a:extLst>
            </p:cNvPr>
            <p:cNvSpPr txBox="1"/>
            <p:nvPr/>
          </p:nvSpPr>
          <p:spPr>
            <a:xfrm>
              <a:off x="7829805" y="3863769"/>
              <a:ext cx="691274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Center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51665-16D1-46E7-8DEF-D82F26380B61}"/>
                </a:ext>
              </a:extLst>
            </p:cNvPr>
            <p:cNvSpPr txBox="1"/>
            <p:nvPr/>
          </p:nvSpPr>
          <p:spPr>
            <a:xfrm>
              <a:off x="9741870" y="3841783"/>
              <a:ext cx="700960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Margin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932EF5-6B82-4856-9484-6A32A3CDCD75}"/>
                </a:ext>
              </a:extLst>
            </p:cNvPr>
            <p:cNvSpPr txBox="1"/>
            <p:nvPr/>
          </p:nvSpPr>
          <p:spPr>
            <a:xfrm rot="16200000">
              <a:off x="7027176" y="2639661"/>
              <a:ext cx="1169128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</a:t>
              </a:r>
              <a:r>
                <a:rPr lang="en-US" altLang="zh-CN" sz="1500" dirty="0"/>
                <a:t>bundance</a:t>
              </a:r>
              <a:endParaRPr lang="en-US" sz="1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1E38F5-EFE3-4A32-A9D2-57216B41AAE4}"/>
                </a:ext>
              </a:extLst>
            </p:cNvPr>
            <p:cNvSpPr txBox="1"/>
            <p:nvPr/>
          </p:nvSpPr>
          <p:spPr>
            <a:xfrm>
              <a:off x="7551360" y="4087473"/>
              <a:ext cx="3240366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Geographical/environmental space 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DC89FF-B57A-4BCB-B4C2-98D98FB76A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09023" y="2364540"/>
              <a:ext cx="1918510" cy="1101932"/>
            </a:xfrm>
            <a:prstGeom prst="line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D6AA40F-6D81-41CA-9901-FFF41B2476A8}"/>
              </a:ext>
            </a:extLst>
          </p:cNvPr>
          <p:cNvSpPr txBox="1"/>
          <p:nvPr/>
        </p:nvSpPr>
        <p:spPr>
          <a:xfrm>
            <a:off x="71962" y="6426257"/>
            <a:ext cx="19399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Dallas et al. 2017, </a:t>
            </a:r>
            <a:r>
              <a:rPr lang="en-US" sz="1100" dirty="0" err="1"/>
              <a:t>Ecol</a:t>
            </a:r>
            <a:r>
              <a:rPr lang="en-US" sz="1100" dirty="0"/>
              <a:t> Lett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79441-E2DF-46C4-90B6-46BBC4B7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3923" y="6381750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15EBF2-AE37-4DFE-806E-B2DCE0B5D8A8}"/>
              </a:ext>
            </a:extLst>
          </p:cNvPr>
          <p:cNvGrpSpPr/>
          <p:nvPr/>
        </p:nvGrpSpPr>
        <p:grpSpPr>
          <a:xfrm>
            <a:off x="332877" y="3292994"/>
            <a:ext cx="4846503" cy="2965992"/>
            <a:chOff x="457200" y="2616200"/>
            <a:chExt cx="6180667" cy="37824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D71144-297C-4566-9765-E92CE529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676"/>
            <a:stretch/>
          </p:blipFill>
          <p:spPr>
            <a:xfrm>
              <a:off x="457200" y="2683933"/>
              <a:ext cx="5883234" cy="371474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336AF9-3573-45DA-96DB-5D1D7581323E}"/>
                </a:ext>
              </a:extLst>
            </p:cNvPr>
            <p:cNvSpPr/>
            <p:nvPr/>
          </p:nvSpPr>
          <p:spPr bwMode="auto">
            <a:xfrm>
              <a:off x="4885267" y="2616200"/>
              <a:ext cx="1752600" cy="17441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B0A24C8-BD22-4A18-A6AE-AF56A8D1E7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073" y="4090195"/>
            <a:ext cx="3997699" cy="2316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8A7606-5562-4598-A676-6B7C847F866A}"/>
              </a:ext>
            </a:extLst>
          </p:cNvPr>
          <p:cNvSpPr txBox="1"/>
          <p:nvPr/>
        </p:nvSpPr>
        <p:spPr>
          <a:xfrm>
            <a:off x="3805098" y="3674915"/>
            <a:ext cx="4724370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Weak relationship based on 1600 species</a:t>
            </a:r>
          </a:p>
        </p:txBody>
      </p:sp>
    </p:spTree>
    <p:extLst>
      <p:ext uri="{BB962C8B-B14F-4D97-AF65-F5344CB8AC3E}">
        <p14:creationId xmlns:p14="http://schemas.microsoft.com/office/powerpoint/2010/main" val="13524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b/b6/Rangifer_tarandus_map.png">
            <a:extLst>
              <a:ext uri="{FF2B5EF4-FFF2-40B4-BE49-F238E27FC236}">
                <a16:creationId xmlns:a16="http://schemas.microsoft.com/office/drawing/2014/main" id="{3DE1DBCE-7934-477C-9D9B-AFD60A51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89" y="3084675"/>
            <a:ext cx="4001482" cy="198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A1D2D-2323-4B62-B2A0-B42C81DE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4" y="241055"/>
            <a:ext cx="8229600" cy="735174"/>
          </a:xfrm>
        </p:spPr>
        <p:txBody>
          <a:bodyPr/>
          <a:lstStyle/>
          <a:p>
            <a:r>
              <a:rPr lang="en-US" sz="2800" dirty="0"/>
              <a:t>Long-term dynamics </a:t>
            </a:r>
            <a:r>
              <a:rPr lang="en-US" altLang="zh-CN" sz="2800" dirty="0"/>
              <a:t>of ranges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DA7E7-9B9F-4DFB-AFFD-D217B4C14ED5}"/>
              </a:ext>
            </a:extLst>
          </p:cNvPr>
          <p:cNvSpPr txBox="1"/>
          <p:nvPr/>
        </p:nvSpPr>
        <p:spPr>
          <a:xfrm>
            <a:off x="2236306" y="4602314"/>
            <a:ext cx="6463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00C21-20A1-4438-A6D2-8C551A5B4C5B}"/>
              </a:ext>
            </a:extLst>
          </p:cNvPr>
          <p:cNvSpPr txBox="1"/>
          <p:nvPr/>
        </p:nvSpPr>
        <p:spPr>
          <a:xfrm>
            <a:off x="132584" y="1660669"/>
            <a:ext cx="2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Reindeer</a:t>
            </a:r>
          </a:p>
          <a:p>
            <a:r>
              <a:rPr lang="en-US" b="1" dirty="0"/>
              <a:t>(</a:t>
            </a:r>
            <a:r>
              <a:rPr lang="en-US" b="1" i="1" dirty="0"/>
              <a:t>Rangifer </a:t>
            </a:r>
            <a:r>
              <a:rPr lang="en-US" b="1" i="1" dirty="0" err="1"/>
              <a:t>tarandus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107AB-F2C4-4D89-B6C9-0EBF4B426D85}"/>
              </a:ext>
            </a:extLst>
          </p:cNvPr>
          <p:cNvSpPr txBox="1"/>
          <p:nvPr/>
        </p:nvSpPr>
        <p:spPr>
          <a:xfrm>
            <a:off x="106560" y="6457140"/>
            <a:ext cx="22413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Sommer et al. 2014. J. Biogeogr.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373E0-3259-40CF-B4D8-EF9971BC7C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3" y="5214275"/>
            <a:ext cx="4165116" cy="207749"/>
          </a:xfrm>
          <a:prstGeom prst="rect">
            <a:avLst/>
          </a:prstGeom>
        </p:spPr>
      </p:pic>
      <p:pic>
        <p:nvPicPr>
          <p:cNvPr id="2052" name="Picture 4" descr="https://upload.wikimedia.org/wikipedia/commons/thumb/e/e0/Rentier_fws_1.jpg/269px-Rentier_fws_1.jpg">
            <a:extLst>
              <a:ext uri="{FF2B5EF4-FFF2-40B4-BE49-F238E27FC236}">
                <a16:creationId xmlns:a16="http://schemas.microsoft.com/office/drawing/2014/main" id="{3B3494A0-2B1E-4A54-9A9F-257FDDA2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701" y="1368311"/>
            <a:ext cx="1006862" cy="14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Details are in the caption following the image">
            <a:extLst>
              <a:ext uri="{FF2B5EF4-FFF2-40B4-BE49-F238E27FC236}">
                <a16:creationId xmlns:a16="http://schemas.microsoft.com/office/drawing/2014/main" id="{763FD129-94D4-4E00-B6D3-92B1F7EF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737" y="1898063"/>
            <a:ext cx="4661263" cy="418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ECCAE1-CBAA-48E6-8926-AD76D8C2E177}"/>
              </a:ext>
            </a:extLst>
          </p:cNvPr>
          <p:cNvSpPr txBox="1"/>
          <p:nvPr/>
        </p:nvSpPr>
        <p:spPr>
          <a:xfrm>
            <a:off x="4572000" y="1393270"/>
            <a:ext cx="446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Points: Locations of fossil records</a:t>
            </a:r>
            <a:r>
              <a:rPr lang="en-US" sz="2000" b="1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88300-827A-45F5-8A7A-21D5BF6DBC66}"/>
              </a:ext>
            </a:extLst>
          </p:cNvPr>
          <p:cNvSpPr txBox="1"/>
          <p:nvPr/>
        </p:nvSpPr>
        <p:spPr>
          <a:xfrm>
            <a:off x="4838031" y="1934111"/>
            <a:ext cx="197533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dirty="0">
                <a:solidFill>
                  <a:srgbClr val="FF0000"/>
                </a:solidFill>
              </a:rPr>
              <a:t>The margin of the ice sheet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4B263-7568-432F-B4A6-0C427028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3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8425-6DAA-41A8-847E-A1840CC7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distribution of a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4E1FD-5243-4103-9EDA-5C0EFED75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012" y="2701733"/>
            <a:ext cx="4763882" cy="365058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4908E-A6CF-4331-A457-7E14835B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1145861"/>
          </a:xfrm>
        </p:spPr>
        <p:txBody>
          <a:bodyPr/>
          <a:lstStyle/>
          <a:p>
            <a:r>
              <a:rPr lang="en-US" sz="2000" dirty="0"/>
              <a:t>The geographical locations of all its individuals</a:t>
            </a:r>
          </a:p>
          <a:p>
            <a:pPr marL="0" indent="0">
              <a:buNone/>
            </a:pPr>
            <a:r>
              <a:rPr lang="en-US" sz="2000" b="0" dirty="0"/>
              <a:t>	during a specified period of time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4EA3F-0F7F-45B5-AE87-55D8099395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393" y="3505659"/>
            <a:ext cx="2277645" cy="2096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F7631-C0A3-4142-B6CA-0EFA647906EC}"/>
              </a:ext>
            </a:extLst>
          </p:cNvPr>
          <p:cNvSpPr txBox="1"/>
          <p:nvPr/>
        </p:nvSpPr>
        <p:spPr>
          <a:xfrm rot="10800000">
            <a:off x="-44243" y="3767011"/>
            <a:ext cx="353943" cy="22115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Stan </a:t>
            </a:r>
            <a:r>
              <a:rPr lang="fr-FR" sz="1100" dirty="0" err="1"/>
              <a:t>Shebs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4617B-C14A-4F30-94BB-F3E2ED5A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9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EB2F2B-A868-4753-9CE0-F34D7584F7A4}"/>
              </a:ext>
            </a:extLst>
          </p:cNvPr>
          <p:cNvSpPr txBox="1"/>
          <p:nvPr/>
        </p:nvSpPr>
        <p:spPr>
          <a:xfrm>
            <a:off x="1888647" y="1321530"/>
            <a:ext cx="6182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P</a:t>
            </a:r>
            <a:r>
              <a:rPr lang="en-US" altLang="zh-CN" sz="3600" b="1" dirty="0">
                <a:solidFill>
                  <a:srgbClr val="0000FF"/>
                </a:solidFill>
              </a:rPr>
              <a:t>otential determinants of species distributions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04576-3924-4ED9-A550-43ECC8F8BCF7}"/>
              </a:ext>
            </a:extLst>
          </p:cNvPr>
          <p:cNvSpPr txBox="1"/>
          <p:nvPr/>
        </p:nvSpPr>
        <p:spPr>
          <a:xfrm>
            <a:off x="1826545" y="3321713"/>
            <a:ext cx="5490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Which factors?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6A257-AD07-4A83-842D-54E02D4C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66194-C8AF-49C7-92A7-2A35881CD8E0}"/>
              </a:ext>
            </a:extLst>
          </p:cNvPr>
          <p:cNvSpPr txBox="1"/>
          <p:nvPr/>
        </p:nvSpPr>
        <p:spPr>
          <a:xfrm>
            <a:off x="4979830" y="5056509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Click: </a:t>
            </a:r>
            <a:r>
              <a:rPr lang="en-US" sz="2400" dirty="0">
                <a:hlinkClick r:id="rId3"/>
              </a:rPr>
              <a:t>Jam 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95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E66C-B8F1-4CC1-98A2-D7A50D20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Fundamental factors in </a:t>
            </a:r>
            <a:r>
              <a:rPr lang="en-US" sz="2400" dirty="0" err="1"/>
              <a:t>Soberón’s</a:t>
            </a:r>
            <a:r>
              <a:rPr lang="en-US" sz="2400" dirty="0"/>
              <a:t>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78EF-0F6D-49EA-B9DD-0B6EF594FAC8}"/>
              </a:ext>
            </a:extLst>
          </p:cNvPr>
          <p:cNvSpPr txBox="1"/>
          <p:nvPr/>
        </p:nvSpPr>
        <p:spPr>
          <a:xfrm rot="16200000">
            <a:off x="-1125297" y="4649796"/>
            <a:ext cx="2714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J Soberón 2007 </a:t>
            </a:r>
            <a:r>
              <a:rPr lang="es-ES" sz="1100" dirty="0" err="1"/>
              <a:t>Ecol</a:t>
            </a:r>
            <a:r>
              <a:rPr lang="es-ES" sz="1100" dirty="0"/>
              <a:t> </a:t>
            </a:r>
            <a:r>
              <a:rPr lang="es-ES" sz="1100" dirty="0" err="1"/>
              <a:t>Lett</a:t>
            </a:r>
            <a:r>
              <a:rPr lang="es-ES" sz="1100" dirty="0"/>
              <a:t> 10:1115-1123.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936043-4EF6-465D-BF50-679C3CDD1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870" y="1948385"/>
            <a:ext cx="3320260" cy="2961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C0D12-4C53-4760-810B-88156FDD2C93}"/>
              </a:ext>
            </a:extLst>
          </p:cNvPr>
          <p:cNvSpPr txBox="1"/>
          <p:nvPr/>
        </p:nvSpPr>
        <p:spPr>
          <a:xfrm>
            <a:off x="2071348" y="29066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Abiotic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C0643-3AE4-40C5-8449-328938954EB5}"/>
              </a:ext>
            </a:extLst>
          </p:cNvPr>
          <p:cNvSpPr txBox="1"/>
          <p:nvPr/>
        </p:nvSpPr>
        <p:spPr>
          <a:xfrm>
            <a:off x="5405903" y="267763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biotic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8FE72-C9DD-42B4-90F0-282B012B754A}"/>
              </a:ext>
            </a:extLst>
          </p:cNvPr>
          <p:cNvSpPr txBox="1"/>
          <p:nvPr/>
        </p:nvSpPr>
        <p:spPr>
          <a:xfrm>
            <a:off x="1851394" y="488141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Accessible given the dispersal capacities (migration) </a:t>
            </a:r>
          </a:p>
        </p:txBody>
      </p:sp>
      <p:pic>
        <p:nvPicPr>
          <p:cNvPr id="1026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0170D5DE-EA39-43D3-82E3-04A3DDB8A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565" t="16442" b="4403"/>
          <a:stretch/>
        </p:blipFill>
        <p:spPr bwMode="auto">
          <a:xfrm>
            <a:off x="494739" y="1373545"/>
            <a:ext cx="1612122" cy="162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F11819F9-691E-4E8A-8400-0DF0026C0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442" r="54418" b="4403"/>
          <a:stretch/>
        </p:blipFill>
        <p:spPr bwMode="auto">
          <a:xfrm>
            <a:off x="6999587" y="1318115"/>
            <a:ext cx="1742808" cy="167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5 Seed Dispersal Wonders - Soil Advocates Inc.">
            <a:extLst>
              <a:ext uri="{FF2B5EF4-FFF2-40B4-BE49-F238E27FC236}">
                <a16:creationId xmlns:a16="http://schemas.microsoft.com/office/drawing/2014/main" id="{E0DFFC78-6424-4ED8-8835-85FCA2C3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163" y="5240070"/>
            <a:ext cx="2457673" cy="114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073550-145D-4B17-9C5F-BA547340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16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72C2-551C-443B-AB75-0A48AFD3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(</a:t>
            </a:r>
            <a:r>
              <a:rPr lang="en-US" sz="2800" b="0" dirty="0" err="1"/>
              <a:t>Grinnellian</a:t>
            </a:r>
            <a:r>
              <a:rPr lang="en-US" sz="2800" b="0" dirty="0"/>
              <a:t>) </a:t>
            </a:r>
            <a:r>
              <a:rPr lang="en-US" sz="2800" dirty="0"/>
              <a:t>Niche - tolerance limits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E34B670C-B557-4343-BF24-D8E791AAC9D7}"/>
              </a:ext>
            </a:extLst>
          </p:cNvPr>
          <p:cNvGrpSpPr>
            <a:grpSpLocks/>
          </p:cNvGrpSpPr>
          <p:nvPr/>
        </p:nvGrpSpPr>
        <p:grpSpPr bwMode="auto">
          <a:xfrm>
            <a:off x="661686" y="1642484"/>
            <a:ext cx="6993148" cy="3875363"/>
            <a:chOff x="192" y="240"/>
            <a:chExt cx="5328" cy="2883"/>
          </a:xfrm>
        </p:grpSpPr>
        <p:pic>
          <p:nvPicPr>
            <p:cNvPr id="6" name="Picture 4" descr="Limits">
              <a:extLst>
                <a:ext uri="{FF2B5EF4-FFF2-40B4-BE49-F238E27FC236}">
                  <a16:creationId xmlns:a16="http://schemas.microsoft.com/office/drawing/2014/main" id="{B432D700-1C6D-4857-B5A1-E83644B30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40"/>
              <a:ext cx="5328" cy="2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044C38E4-1988-44D9-8688-002C27A0A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71"/>
              <a:ext cx="1300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 sz="900">
                  <a:solidFill>
                    <a:srgbClr val="FFFF00"/>
                  </a:solidFill>
                  <a:latin typeface="Arial" charset="0"/>
                </a:rPr>
                <a:t>Environmental Gradient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85CC68-0800-4FEF-B9F4-DDB6DF1FCF3B}"/>
              </a:ext>
            </a:extLst>
          </p:cNvPr>
          <p:cNvSpPr txBox="1"/>
          <p:nvPr/>
        </p:nvSpPr>
        <p:spPr>
          <a:xfrm>
            <a:off x="966486" y="5688183"/>
            <a:ext cx="7803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All species have tolerance limits for environmental factors beyond which individuals cannot </a:t>
            </a:r>
            <a:r>
              <a:rPr lang="en-US" sz="2100" dirty="0">
                <a:solidFill>
                  <a:srgbClr val="FF0000"/>
                </a:solidFill>
              </a:rPr>
              <a:t>survive</a:t>
            </a:r>
            <a:r>
              <a:rPr lang="en-US" sz="2100" dirty="0"/>
              <a:t>, </a:t>
            </a:r>
            <a:r>
              <a:rPr lang="en-US" sz="2100" dirty="0">
                <a:solidFill>
                  <a:srgbClr val="FF0000"/>
                </a:solidFill>
              </a:rPr>
              <a:t>grow</a:t>
            </a:r>
            <a:r>
              <a:rPr lang="en-US" sz="2100" dirty="0"/>
              <a:t>, or </a:t>
            </a:r>
            <a:r>
              <a:rPr lang="en-US" sz="2100" dirty="0">
                <a:solidFill>
                  <a:srgbClr val="FF0000"/>
                </a:solidFill>
              </a:rPr>
              <a:t>reproduce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FEE02-6780-4600-9AE5-52CD064B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00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Text Box 3">
            <a:extLst>
              <a:ext uri="{FF2B5EF4-FFF2-40B4-BE49-F238E27FC236}">
                <a16:creationId xmlns:a16="http://schemas.microsoft.com/office/drawing/2014/main" id="{46CE71FB-D091-4A99-BB3C-FC69AFDEE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139" y="1279016"/>
            <a:ext cx="3300547" cy="29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 err="1"/>
              <a:t>Treeline</a:t>
            </a:r>
            <a:r>
              <a:rPr lang="en-US" altLang="en-US" sz="2400" dirty="0"/>
              <a:t> is the upper elevational limit of trees on mountains.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1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Seems to be related to temperature, wind, snow depth etc.</a:t>
            </a:r>
          </a:p>
        </p:txBody>
      </p:sp>
      <p:pic>
        <p:nvPicPr>
          <p:cNvPr id="2050" name="Picture 2" descr="https://www.ecography.org/sites/ecography.org/files/styles/adaptive/public/bader_1.jpg?itok=666fN6ym">
            <a:extLst>
              <a:ext uri="{FF2B5EF4-FFF2-40B4-BE49-F238E27FC236}">
                <a16:creationId xmlns:a16="http://schemas.microsoft.com/office/drawing/2014/main" id="{E044B2F0-37AC-4098-9A61-6A98631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918" y="1279016"/>
            <a:ext cx="4431983" cy="33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B53DC-A696-4E9E-B048-091D5E506BFF}"/>
              </a:ext>
            </a:extLst>
          </p:cNvPr>
          <p:cNvSpPr txBox="1"/>
          <p:nvPr/>
        </p:nvSpPr>
        <p:spPr>
          <a:xfrm>
            <a:off x="7350034" y="4754880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>
                <a:solidFill>
                  <a:srgbClr val="222222"/>
                </a:solidFill>
                <a:latin typeface="Arial Unicode MS"/>
              </a:rPr>
              <a:t>Photo by M. Y. Bader</a:t>
            </a:r>
            <a:r>
              <a:rPr lang="en-US" altLang="en-US" sz="1100" dirty="0"/>
              <a:t> 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D65C2-BB74-476D-9C7C-417ED9E7BF48}"/>
              </a:ext>
            </a:extLst>
          </p:cNvPr>
          <p:cNvSpPr txBox="1"/>
          <p:nvPr/>
        </p:nvSpPr>
        <p:spPr>
          <a:xfrm>
            <a:off x="4485252" y="695812"/>
            <a:ext cx="387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Treeline</a:t>
            </a:r>
            <a:r>
              <a:rPr lang="en-US" sz="2000" dirty="0"/>
              <a:t> in southern Alps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0A56C-AF16-40C3-9533-2D147A2A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03F74-A1E2-43DB-A390-FA50CD381634}"/>
              </a:ext>
            </a:extLst>
          </p:cNvPr>
          <p:cNvSpPr txBox="1"/>
          <p:nvPr/>
        </p:nvSpPr>
        <p:spPr>
          <a:xfrm>
            <a:off x="3553013" y="28225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Niche breadth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B037-B4F1-468F-8DF8-E6F846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34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1CA17C-B1AF-46E7-A429-8159C2A9B7E3}"/>
              </a:ext>
            </a:extLst>
          </p:cNvPr>
          <p:cNvGrpSpPr/>
          <p:nvPr/>
        </p:nvGrpSpPr>
        <p:grpSpPr>
          <a:xfrm>
            <a:off x="1378182" y="1479626"/>
            <a:ext cx="6241818" cy="3464107"/>
            <a:chOff x="3915863" y="989931"/>
            <a:chExt cx="3535695" cy="196225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707F0D-CD0B-4B9B-8988-DD1FFEAE7C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27489" y="2713156"/>
              <a:ext cx="332406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3F127E-C62F-43FB-825B-1C3C2DAA854A}"/>
                </a:ext>
              </a:extLst>
            </p:cNvPr>
            <p:cNvSpPr/>
            <p:nvPr/>
          </p:nvSpPr>
          <p:spPr bwMode="auto">
            <a:xfrm>
              <a:off x="4771018" y="1493626"/>
              <a:ext cx="896890" cy="122091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EE8908-C234-4A81-BAFE-9598E9E5A4FF}"/>
                </a:ext>
              </a:extLst>
            </p:cNvPr>
            <p:cNvSpPr/>
            <p:nvPr/>
          </p:nvSpPr>
          <p:spPr bwMode="auto">
            <a:xfrm>
              <a:off x="4884053" y="1467023"/>
              <a:ext cx="2031169" cy="122091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270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8677E8-F316-42EB-BAE4-D920583D3A3D}"/>
                </a:ext>
              </a:extLst>
            </p:cNvPr>
            <p:cNvSpPr txBox="1"/>
            <p:nvPr/>
          </p:nvSpPr>
          <p:spPr>
            <a:xfrm>
              <a:off x="3915863" y="2742975"/>
              <a:ext cx="3444422" cy="20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Environmental </a:t>
              </a:r>
              <a:r>
                <a:rPr lang="en-US" altLang="zh-CN" dirty="0"/>
                <a:t>gradients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17B55F2-56BC-43FE-BB88-8AB1575B6064}"/>
                </a:ext>
              </a:extLst>
            </p:cNvPr>
            <p:cNvCxnSpPr/>
            <p:nvPr/>
          </p:nvCxnSpPr>
          <p:spPr bwMode="auto">
            <a:xfrm flipV="1">
              <a:off x="4127489" y="989931"/>
              <a:ext cx="0" cy="1722684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F0B72C-CF64-4FA2-AA4E-8C3B61463B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4053" y="1167427"/>
              <a:ext cx="0" cy="153340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E9B26DB-A95B-4D88-A120-4266F6BE533D}"/>
                </a:ext>
              </a:extLst>
            </p:cNvPr>
            <p:cNvCxnSpPr/>
            <p:nvPr/>
          </p:nvCxnSpPr>
          <p:spPr bwMode="auto">
            <a:xfrm flipV="1">
              <a:off x="6912580" y="1179095"/>
              <a:ext cx="0" cy="153340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562FBB2-DBB8-4424-99CA-A61134DADE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88231" y="1255474"/>
              <a:ext cx="2024349" cy="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dash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C11A87-3519-4984-A6C5-35B163B3B176}"/>
                </a:ext>
              </a:extLst>
            </p:cNvPr>
            <p:cNvSpPr txBox="1"/>
            <p:nvPr/>
          </p:nvSpPr>
          <p:spPr>
            <a:xfrm>
              <a:off x="5253808" y="991059"/>
              <a:ext cx="984481" cy="226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niche breadth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E1322D7-5F7F-4A15-AC02-F5A51627C6B6}"/>
              </a:ext>
            </a:extLst>
          </p:cNvPr>
          <p:cNvSpPr txBox="1"/>
          <p:nvPr/>
        </p:nvSpPr>
        <p:spPr>
          <a:xfrm>
            <a:off x="1704869" y="5352602"/>
            <a:ext cx="573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Range size increase with niche breadth?</a:t>
            </a:r>
          </a:p>
        </p:txBody>
      </p:sp>
    </p:spTree>
    <p:extLst>
      <p:ext uri="{BB962C8B-B14F-4D97-AF65-F5344CB8AC3E}">
        <p14:creationId xmlns:p14="http://schemas.microsoft.com/office/powerpoint/2010/main" val="26161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2726E-8E39-4428-B01C-D2722CA1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60" y="2299063"/>
            <a:ext cx="4002985" cy="3535679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/>
              <a:t>Synthesize 64 </a:t>
            </a:r>
            <a:r>
              <a:rPr lang="en-US" altLang="zh-CN" sz="2000" b="0" dirty="0"/>
              <a:t>studies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>
                <a:solidFill>
                  <a:srgbClr val="FF0000"/>
                </a:solidFill>
              </a:rPr>
              <a:t>A significant positive relationship </a:t>
            </a:r>
            <a:r>
              <a:rPr lang="en-US" sz="2000" b="0" dirty="0"/>
              <a:t>between range size and environmental tolerance breadth (z = 0.49), habitat breadth (z = 0.45), and diet breadth (z = 0.28).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39744-756C-40DC-8D22-1B3FF9E81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27650" cy="1511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EC114-2165-4C48-BB9A-8D5EE758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88" y="555919"/>
            <a:ext cx="4472012" cy="57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41ADE-E250-442C-B9EB-7BCE98D2691E}"/>
              </a:ext>
            </a:extLst>
          </p:cNvPr>
          <p:cNvSpPr txBox="1"/>
          <p:nvPr/>
        </p:nvSpPr>
        <p:spPr>
          <a:xfrm>
            <a:off x="0" y="6421756"/>
            <a:ext cx="22605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Slat</a:t>
            </a:r>
            <a:r>
              <a:rPr lang="en-US" altLang="zh-CN" sz="1100" dirty="0" err="1"/>
              <a:t>yer</a:t>
            </a:r>
            <a:r>
              <a:rPr lang="en-US" altLang="zh-CN" sz="1100" dirty="0"/>
              <a:t> &amp; Sexton 2015, </a:t>
            </a:r>
            <a:r>
              <a:rPr lang="en-US" altLang="zh-CN" sz="1100" dirty="0" err="1"/>
              <a:t>Ecol</a:t>
            </a:r>
            <a:r>
              <a:rPr lang="en-US" altLang="zh-CN" sz="1100" dirty="0"/>
              <a:t> Lett</a:t>
            </a: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03F74-A1E2-43DB-A390-FA50CD381634}"/>
              </a:ext>
            </a:extLst>
          </p:cNvPr>
          <p:cNvSpPr txBox="1"/>
          <p:nvPr/>
        </p:nvSpPr>
        <p:spPr>
          <a:xfrm>
            <a:off x="319959" y="1683390"/>
            <a:ext cx="38811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Range size vs. niche breadth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B037-B4F1-468F-8DF8-E6F846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4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4B58-622B-4409-B038-2C4C00AD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Biotic interaction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2CAF66DB-EB4F-4323-84B8-92DA7088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864" y="1742074"/>
            <a:ext cx="415446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1. Competition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100" dirty="0"/>
              <a:t>2. Predation (or parasitism)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3. Mutualism</a:t>
            </a:r>
          </a:p>
        </p:txBody>
      </p:sp>
      <p:pic>
        <p:nvPicPr>
          <p:cNvPr id="3074" name="Picture 2" descr="Photograph of a leopard killing a bushbuck">
            <a:extLst>
              <a:ext uri="{FF2B5EF4-FFF2-40B4-BE49-F238E27FC236}">
                <a16:creationId xmlns:a16="http://schemas.microsoft.com/office/drawing/2014/main" id="{CD61F06C-95E4-4A90-A7D7-4475157D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88" y="4314747"/>
            <a:ext cx="3186467" cy="219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B488A-62A9-425E-A288-AB77597CAA9F}"/>
              </a:ext>
            </a:extLst>
          </p:cNvPr>
          <p:cNvSpPr txBox="1"/>
          <p:nvPr/>
        </p:nvSpPr>
        <p:spPr>
          <a:xfrm>
            <a:off x="5466059" y="128127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Competition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96EBD-05A2-4175-8F3C-512AF41DC4A4}"/>
              </a:ext>
            </a:extLst>
          </p:cNvPr>
          <p:cNvSpPr txBox="1"/>
          <p:nvPr/>
        </p:nvSpPr>
        <p:spPr>
          <a:xfrm>
            <a:off x="786064" y="39140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196F5-7384-4896-BEE5-F53D158A5A73}"/>
              </a:ext>
            </a:extLst>
          </p:cNvPr>
          <p:cNvSpPr txBox="1"/>
          <p:nvPr/>
        </p:nvSpPr>
        <p:spPr>
          <a:xfrm>
            <a:off x="5023758" y="403108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Mutualism (pollination 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0D1E2-A1C7-4E35-99C9-F569FBCF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The Influence of Interspecific Competition and Other Factors on the  Distribution of the Barnacle Chthamalus Stellatus. Joseph Connell (1961) |  Francis O'Leary's Working Title">
            <a:extLst>
              <a:ext uri="{FF2B5EF4-FFF2-40B4-BE49-F238E27FC236}">
                <a16:creationId xmlns:a16="http://schemas.microsoft.com/office/drawing/2014/main" id="{37D7D300-300A-4533-B61C-7900744E5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29" y="1650608"/>
            <a:ext cx="3199655" cy="192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Do Bees Pollinate Flowers? [Plus What Bees Collect And Why!] -  BeekeepingABC">
            <a:extLst>
              <a:ext uri="{FF2B5EF4-FFF2-40B4-BE49-F238E27FC236}">
                <a16:creationId xmlns:a16="http://schemas.microsoft.com/office/drawing/2014/main" id="{9AB3A7AA-1B85-45F6-AA69-AEFF472D2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29" y="4366302"/>
            <a:ext cx="2787687" cy="208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5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0804-42FF-4386-8396-01F4A289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CC6C-2C86-4824-A0D6-616DF7CF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76" y="2318599"/>
            <a:ext cx="992222" cy="1058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34783-EFA3-45F6-A5BF-3A0AA9F39A78}"/>
              </a:ext>
            </a:extLst>
          </p:cNvPr>
          <p:cNvSpPr txBox="1"/>
          <p:nvPr/>
        </p:nvSpPr>
        <p:spPr>
          <a:xfrm>
            <a:off x="0" y="6469932"/>
            <a:ext cx="2581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Bertolino</a:t>
            </a:r>
            <a:r>
              <a:rPr lang="en-US" sz="1200" dirty="0"/>
              <a:t> et al. 2014 Biol. Invasions</a:t>
            </a:r>
          </a:p>
        </p:txBody>
      </p:sp>
      <p:pic>
        <p:nvPicPr>
          <p:cNvPr id="4098" name="Picture 2" descr="Fig. 3">
            <a:extLst>
              <a:ext uri="{FF2B5EF4-FFF2-40B4-BE49-F238E27FC236}">
                <a16:creationId xmlns:a16="http://schemas.microsoft.com/office/drawing/2014/main" id="{122E31E1-EB3E-4FB2-BDF9-F5A37C31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580" y="2040512"/>
            <a:ext cx="3068317" cy="349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15B9A-34AF-4714-A9A1-F8D907F83D9A}"/>
              </a:ext>
            </a:extLst>
          </p:cNvPr>
          <p:cNvSpPr txBox="1"/>
          <p:nvPr/>
        </p:nvSpPr>
        <p:spPr>
          <a:xfrm>
            <a:off x="4074566" y="5696738"/>
            <a:ext cx="506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Distribution maps of red (</a:t>
            </a:r>
            <a:r>
              <a:rPr lang="en-US" i="1" dirty="0">
                <a:solidFill>
                  <a:srgbClr val="FF0000"/>
                </a:solidFill>
              </a:rPr>
              <a:t>red square</a:t>
            </a:r>
            <a:r>
              <a:rPr lang="en-US" dirty="0">
                <a:solidFill>
                  <a:srgbClr val="0000FF"/>
                </a:solidFill>
              </a:rPr>
              <a:t>) and grey (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grey square</a:t>
            </a:r>
            <a:r>
              <a:rPr lang="en-US" dirty="0">
                <a:solidFill>
                  <a:srgbClr val="0000FF"/>
                </a:solidFill>
              </a:rPr>
              <a:t>) squirrels in Piedmont, Italy, from 1970 to 2010.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57A91-630E-40A7-967E-C1B13FC6A21C}"/>
              </a:ext>
            </a:extLst>
          </p:cNvPr>
          <p:cNvSpPr txBox="1"/>
          <p:nvPr/>
        </p:nvSpPr>
        <p:spPr>
          <a:xfrm>
            <a:off x="786809" y="1171626"/>
            <a:ext cx="7814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effects of </a:t>
            </a:r>
            <a:r>
              <a:rPr lang="en-US" sz="2100" b="1" dirty="0"/>
              <a:t>introduced grey squirrel</a:t>
            </a:r>
            <a:r>
              <a:rPr lang="en-US" sz="2100" dirty="0"/>
              <a:t> (</a:t>
            </a:r>
            <a:r>
              <a:rPr lang="en-US" sz="2100" i="1" dirty="0"/>
              <a:t>Sciurus </a:t>
            </a:r>
            <a:r>
              <a:rPr lang="en-US" sz="2100" i="1" dirty="0" err="1"/>
              <a:t>carolinensis</a:t>
            </a:r>
            <a:r>
              <a:rPr lang="en-US" sz="2100" dirty="0"/>
              <a:t>) on the </a:t>
            </a:r>
            <a:r>
              <a:rPr lang="en-US" sz="2100" b="1" dirty="0"/>
              <a:t>native red squirrel </a:t>
            </a:r>
            <a:r>
              <a:rPr lang="en-US" sz="2100" dirty="0"/>
              <a:t>(</a:t>
            </a:r>
            <a:r>
              <a:rPr lang="en-US" sz="2100" i="1" dirty="0"/>
              <a:t>Sciurus vulgaris</a:t>
            </a:r>
            <a:r>
              <a:rPr lang="en-US" sz="2100" dirty="0"/>
              <a:t>)</a:t>
            </a:r>
          </a:p>
        </p:txBody>
      </p:sp>
      <p:pic>
        <p:nvPicPr>
          <p:cNvPr id="4100" name="Picture 4" descr="figure 2">
            <a:extLst>
              <a:ext uri="{FF2B5EF4-FFF2-40B4-BE49-F238E27FC236}">
                <a16:creationId xmlns:a16="http://schemas.microsoft.com/office/drawing/2014/main" id="{70940E65-F8D3-457D-811A-728AA5C7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5134" y="3785426"/>
            <a:ext cx="1300706" cy="15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astern grey squirrels in Europe - Wikipedia">
            <a:extLst>
              <a:ext uri="{FF2B5EF4-FFF2-40B4-BE49-F238E27FC236}">
                <a16:creationId xmlns:a16="http://schemas.microsoft.com/office/drawing/2014/main" id="{3A3AABF5-B0DD-4F1D-B8DC-84E3E784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476" y="2254353"/>
            <a:ext cx="1759308" cy="14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ortrait of Eurasian red squirrel (Sciurus vulgaris) feeding on grass stock  photo">
            <a:extLst>
              <a:ext uri="{FF2B5EF4-FFF2-40B4-BE49-F238E27FC236}">
                <a16:creationId xmlns:a16="http://schemas.microsoft.com/office/drawing/2014/main" id="{F9CD20E3-8CFE-4439-86AF-42CACCB7A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476" y="4299028"/>
            <a:ext cx="1655383" cy="14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C3E48A-13BE-4571-9227-8EAB1BD02A2A}"/>
              </a:ext>
            </a:extLst>
          </p:cNvPr>
          <p:cNvSpPr txBox="1"/>
          <p:nvPr/>
        </p:nvSpPr>
        <p:spPr>
          <a:xfrm>
            <a:off x="619874" y="1900010"/>
            <a:ext cx="18998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/>
              <a:t>Sciurus </a:t>
            </a:r>
            <a:r>
              <a:rPr lang="en-US" sz="1500" i="1" dirty="0" err="1"/>
              <a:t>carolinensis</a:t>
            </a: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90805-2204-42F2-A3BF-3F453CF06CE9}"/>
              </a:ext>
            </a:extLst>
          </p:cNvPr>
          <p:cNvSpPr txBox="1"/>
          <p:nvPr/>
        </p:nvSpPr>
        <p:spPr>
          <a:xfrm>
            <a:off x="786809" y="3960474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Sciurus vulgaris</a:t>
            </a: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6BC7-0F1A-4A1D-BE95-2E543745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2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A717-AE63-48B9-B80F-502B5F1A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Top-down and bottom-up effects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08F1D-1CB8-46EE-BA96-8492E4E5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38</a:t>
            </a:fld>
            <a:endParaRPr lang="en-US"/>
          </a:p>
        </p:txBody>
      </p:sp>
      <p:pic>
        <p:nvPicPr>
          <p:cNvPr id="13314" name="Picture 2" descr="Definition of Trophic Cascade? Top down vs Bottom up Trophic Cascade">
            <a:extLst>
              <a:ext uri="{FF2B5EF4-FFF2-40B4-BE49-F238E27FC236}">
                <a16:creationId xmlns:a16="http://schemas.microsoft.com/office/drawing/2014/main" id="{5BAF5260-6377-42D1-9D89-8ABC6A1B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4" y="1612230"/>
            <a:ext cx="8524875" cy="479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831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0C83-ABAF-4EC4-9212-ACF49077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Mutualisms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BF3A6C-FB8C-496B-902B-B7B0EC55F426}"/>
              </a:ext>
            </a:extLst>
          </p:cNvPr>
          <p:cNvSpPr txBox="1">
            <a:spLocks/>
          </p:cNvSpPr>
          <p:nvPr/>
        </p:nvSpPr>
        <p:spPr bwMode="auto">
          <a:xfrm>
            <a:off x="834707" y="3579052"/>
            <a:ext cx="3336601" cy="181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b="0" kern="0" dirty="0"/>
              <a:t>Pollination</a:t>
            </a:r>
          </a:p>
          <a:p>
            <a:r>
              <a:rPr lang="en-US" sz="2400" b="0" kern="0" dirty="0"/>
              <a:t>Dispersal seed</a:t>
            </a:r>
          </a:p>
          <a:p>
            <a:r>
              <a:rPr lang="en-US" sz="2400" b="0" kern="0" dirty="0"/>
              <a:t>Mycorrhiza–plants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1E638-2098-45F1-B7EA-9F0D1C0FAC80}"/>
              </a:ext>
            </a:extLst>
          </p:cNvPr>
          <p:cNvSpPr txBox="1"/>
          <p:nvPr/>
        </p:nvSpPr>
        <p:spPr>
          <a:xfrm>
            <a:off x="331772" y="1432290"/>
            <a:ext cx="358218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i="1" dirty="0"/>
              <a:t>Mutualisms </a:t>
            </a:r>
            <a:r>
              <a:rPr lang="en-US" altLang="en-US" sz="2400" dirty="0"/>
              <a:t>are interspecific interactions in which both species benefit.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15B3B-F428-4E80-AF95-5DD6FFCB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4" descr="How Do Bees Pollinate Flowers? [Plus What Bees Collect And Why!] -  BeekeepingABC">
            <a:extLst>
              <a:ext uri="{FF2B5EF4-FFF2-40B4-BE49-F238E27FC236}">
                <a16:creationId xmlns:a16="http://schemas.microsoft.com/office/drawing/2014/main" id="{259AD067-C87E-4723-B17E-C36C81203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018" y="1941399"/>
            <a:ext cx="3527444" cy="264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15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B2FE4-753A-48EC-A958-BBB73385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6984" y="6381750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9C611-A1FA-498D-8981-B6A4848B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33" y="3567094"/>
            <a:ext cx="3256651" cy="1750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2563E-2C0B-4764-B8B7-D24726AF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238" y="0"/>
            <a:ext cx="3588346" cy="3620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C2CAB-BD12-4048-8F6C-E07C26832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4924776" cy="5955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1AC08-FD7B-4C51-AFE5-5B7BD3B4BF09}"/>
              </a:ext>
            </a:extLst>
          </p:cNvPr>
          <p:cNvSpPr txBox="1"/>
          <p:nvPr/>
        </p:nvSpPr>
        <p:spPr>
          <a:xfrm>
            <a:off x="5403551" y="5419546"/>
            <a:ext cx="379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Detected nearly 500,000 individuals of wildebeest across thousands of square kilometers</a:t>
            </a:r>
          </a:p>
        </p:txBody>
      </p:sp>
      <p:pic>
        <p:nvPicPr>
          <p:cNvPr id="1026" name="Picture 2" descr="Wildebeest - Wikipedia">
            <a:extLst>
              <a:ext uri="{FF2B5EF4-FFF2-40B4-BE49-F238E27FC236}">
                <a16:creationId xmlns:a16="http://schemas.microsoft.com/office/drawing/2014/main" id="{23C6A86B-922A-4A8F-8AA6-4927B46A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50" y="4804331"/>
            <a:ext cx="2849201" cy="189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51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FCC9-3429-480F-8291-EEB4FF6A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Biotic vs abiotic range limits – geographical </a:t>
            </a:r>
            <a:r>
              <a:rPr lang="en-US" altLang="zh-CN" sz="2400" dirty="0"/>
              <a:t>patterns</a:t>
            </a:r>
            <a:r>
              <a:rPr lang="en-US" sz="2400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3209F-A6ED-4A6C-9E11-B01F0516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C02DA-96F1-4014-84A5-E845747F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634" y="1287919"/>
            <a:ext cx="4758166" cy="4074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B210E-CFAC-4872-897F-6666700B6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3" y="1606631"/>
            <a:ext cx="3295650" cy="32956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A9EB613-3D52-4361-A1A9-99F65597E1F8}"/>
              </a:ext>
            </a:extLst>
          </p:cNvPr>
          <p:cNvSpPr/>
          <p:nvPr/>
        </p:nvSpPr>
        <p:spPr bwMode="auto">
          <a:xfrm>
            <a:off x="1581481" y="2695576"/>
            <a:ext cx="867633" cy="558880"/>
          </a:xfrm>
          <a:custGeom>
            <a:avLst/>
            <a:gdLst>
              <a:gd name="connsiteX0" fmla="*/ 429319 w 560194"/>
              <a:gd name="connsiteY0" fmla="*/ 6785 h 459434"/>
              <a:gd name="connsiteX1" fmla="*/ 61019 w 560194"/>
              <a:gd name="connsiteY1" fmla="*/ 159185 h 459434"/>
              <a:gd name="connsiteX2" fmla="*/ 48319 w 560194"/>
              <a:gd name="connsiteY2" fmla="*/ 444935 h 459434"/>
              <a:gd name="connsiteX3" fmla="*/ 537269 w 560194"/>
              <a:gd name="connsiteY3" fmla="*/ 375085 h 459434"/>
              <a:gd name="connsiteX4" fmla="*/ 429319 w 560194"/>
              <a:gd name="connsiteY4" fmla="*/ 6785 h 45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194" h="459434">
                <a:moveTo>
                  <a:pt x="429319" y="6785"/>
                </a:moveTo>
                <a:cubicBezTo>
                  <a:pt x="349944" y="-29198"/>
                  <a:pt x="124519" y="86160"/>
                  <a:pt x="61019" y="159185"/>
                </a:cubicBezTo>
                <a:cubicBezTo>
                  <a:pt x="-2481" y="232210"/>
                  <a:pt x="-31056" y="408952"/>
                  <a:pt x="48319" y="444935"/>
                </a:cubicBezTo>
                <a:cubicBezTo>
                  <a:pt x="127694" y="480918"/>
                  <a:pt x="469536" y="447052"/>
                  <a:pt x="537269" y="375085"/>
                </a:cubicBezTo>
                <a:cubicBezTo>
                  <a:pt x="605002" y="303118"/>
                  <a:pt x="508694" y="42768"/>
                  <a:pt x="429319" y="6785"/>
                </a:cubicBezTo>
                <a:close/>
              </a:path>
            </a:pathLst>
          </a:custGeom>
          <a:solidFill>
            <a:srgbClr val="92D05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  <a:ea typeface="宋体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A8D21-A72B-4740-A633-F5510BF32007}"/>
              </a:ext>
            </a:extLst>
          </p:cNvPr>
          <p:cNvSpPr txBox="1"/>
          <p:nvPr/>
        </p:nvSpPr>
        <p:spPr>
          <a:xfrm>
            <a:off x="1168527" y="23625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altLang="zh-CN" dirty="0">
                <a:solidFill>
                  <a:srgbClr val="0000FF"/>
                </a:solidFill>
              </a:rPr>
              <a:t>ool margin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B6E96-2E7D-46B7-B487-BAE7FAA11ADA}"/>
              </a:ext>
            </a:extLst>
          </p:cNvPr>
          <p:cNvSpPr txBox="1"/>
          <p:nvPr/>
        </p:nvSpPr>
        <p:spPr>
          <a:xfrm>
            <a:off x="1168527" y="3168432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Warm</a:t>
            </a:r>
            <a:r>
              <a:rPr lang="en-US" altLang="zh-CN" dirty="0">
                <a:solidFill>
                  <a:srgbClr val="0000FF"/>
                </a:solidFill>
              </a:rPr>
              <a:t> margin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625C2-9622-4572-A613-395823ADE8A4}"/>
              </a:ext>
            </a:extLst>
          </p:cNvPr>
          <p:cNvSpPr txBox="1"/>
          <p:nvPr/>
        </p:nvSpPr>
        <p:spPr>
          <a:xfrm>
            <a:off x="665825" y="2014623"/>
            <a:ext cx="10054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Abiotic?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11CF1-00EE-4907-BBA0-DDAB3432DF86}"/>
              </a:ext>
            </a:extLst>
          </p:cNvPr>
          <p:cNvSpPr txBox="1"/>
          <p:nvPr/>
        </p:nvSpPr>
        <p:spPr>
          <a:xfrm>
            <a:off x="814934" y="3643666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Biotic?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E64A5-09EE-4202-A174-E2D3E88C055E}"/>
              </a:ext>
            </a:extLst>
          </p:cNvPr>
          <p:cNvSpPr txBox="1"/>
          <p:nvPr/>
        </p:nvSpPr>
        <p:spPr>
          <a:xfrm>
            <a:off x="2971965" y="5537339"/>
            <a:ext cx="6671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Results based on 338 studies including 1931 assessments of potentially range-limiting factors.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1CD57B-05B0-470F-8CD1-F240F365E218}"/>
              </a:ext>
            </a:extLst>
          </p:cNvPr>
          <p:cNvSpPr txBox="1"/>
          <p:nvPr/>
        </p:nvSpPr>
        <p:spPr>
          <a:xfrm>
            <a:off x="5848350" y="6483350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Paquette</a:t>
            </a:r>
            <a:r>
              <a:rPr lang="en-US" altLang="zh-CN" sz="1200" dirty="0"/>
              <a:t> &amp; Hargreaves 2022, </a:t>
            </a:r>
            <a:r>
              <a:rPr lang="en-US" altLang="zh-CN" sz="1200" dirty="0" err="1"/>
              <a:t>Ecol</a:t>
            </a:r>
            <a:r>
              <a:rPr lang="en-US" altLang="zh-CN" sz="1200" dirty="0"/>
              <a:t> Lett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014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1F8F-061F-4DE1-AD3D-F75F92CC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Dispersal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E72D-A970-4350-878A-DDC0D05E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85" y="1425175"/>
            <a:ext cx="8513373" cy="1518049"/>
          </a:xfrm>
        </p:spPr>
        <p:txBody>
          <a:bodyPr/>
          <a:lstStyle/>
          <a:p>
            <a:r>
              <a:rPr lang="en-US" sz="2000" dirty="0"/>
              <a:t>Are species ranges in equilibrium with current environment (climate </a:t>
            </a:r>
            <a:r>
              <a:rPr lang="en-US" sz="2000" dirty="0" err="1"/>
              <a:t>etc</a:t>
            </a:r>
            <a:r>
              <a:rPr lang="en-US" sz="2000" dirty="0"/>
              <a:t>)?</a:t>
            </a:r>
          </a:p>
          <a:p>
            <a:pPr lvl="1"/>
            <a:r>
              <a:rPr lang="en-US" sz="1800" b="0" dirty="0"/>
              <a:t>To what extent have species failed to occupy suitable areas?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7D9A-AA56-4B5C-9C2C-C36CC4622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92" y="3077988"/>
            <a:ext cx="3128138" cy="1933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38250-4E81-4E2C-BA4E-B69D06655D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1" y="3031194"/>
            <a:ext cx="3075567" cy="199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519E-77CA-4854-B4A4-D69A1AB492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759" y="3647136"/>
            <a:ext cx="998417" cy="794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5BB0A5-B2FA-496C-A37F-62606F929536}"/>
              </a:ext>
            </a:extLst>
          </p:cNvPr>
          <p:cNvSpPr txBox="1"/>
          <p:nvPr/>
        </p:nvSpPr>
        <p:spPr>
          <a:xfrm>
            <a:off x="1450181" y="5112405"/>
            <a:ext cx="2670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Equilibrium = unlimited dispersal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AC672-5A58-400E-A6F3-DD140351435F}"/>
              </a:ext>
            </a:extLst>
          </p:cNvPr>
          <p:cNvSpPr txBox="1"/>
          <p:nvPr/>
        </p:nvSpPr>
        <p:spPr>
          <a:xfrm>
            <a:off x="4583586" y="5112405"/>
            <a:ext cx="30171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Non-equilibrium = dispersal limitation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1CE62-D36E-40F5-BEC5-53A490BE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5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C449-A889-4A2F-9915-E39C2A4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Limited range filling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A4C6-1684-4E02-9F55-98D4708E0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89" y="1337628"/>
            <a:ext cx="4312303" cy="4237784"/>
          </a:xfrm>
        </p:spPr>
        <p:txBody>
          <a:bodyPr/>
          <a:lstStyle/>
          <a:p>
            <a:r>
              <a:rPr lang="en-US" sz="2000" dirty="0"/>
              <a:t>Ecological niche modelling</a:t>
            </a:r>
          </a:p>
          <a:p>
            <a:pPr lvl="1"/>
            <a:r>
              <a:rPr lang="en-US" sz="1775" b="0" dirty="0"/>
              <a:t>Realized/Potential range size, R/P: median = 30% (55 tree species)</a:t>
            </a:r>
          </a:p>
          <a:p>
            <a:r>
              <a:rPr lang="en-US" sz="2000" dirty="0"/>
              <a:t>Widespread naturalization beyond the native range</a:t>
            </a:r>
          </a:p>
          <a:p>
            <a:r>
              <a:rPr lang="en-US" sz="2000" dirty="0"/>
              <a:t>Interpretation:</a:t>
            </a:r>
          </a:p>
          <a:p>
            <a:pPr lvl="1"/>
            <a:r>
              <a:rPr lang="en-US" sz="2000" b="0" dirty="0"/>
              <a:t>Low range filling mainly reflects (postglacial) dispersal limitation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BB1E7C-1DD3-42DF-AD17-2229EBD6AB2F}"/>
              </a:ext>
            </a:extLst>
          </p:cNvPr>
          <p:cNvGrpSpPr/>
          <p:nvPr/>
        </p:nvGrpSpPr>
        <p:grpSpPr>
          <a:xfrm>
            <a:off x="4808584" y="1872956"/>
            <a:ext cx="3657604" cy="3540855"/>
            <a:chOff x="5916145" y="1572399"/>
            <a:chExt cx="4876805" cy="4721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B94FF-B6CF-409D-8626-E6249391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0994" y="2181224"/>
              <a:ext cx="4582832" cy="41123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0C6443-6EE4-4358-B6CD-145AAE13FFB2}"/>
                </a:ext>
              </a:extLst>
            </p:cNvPr>
            <p:cNvSpPr/>
            <p:nvPr/>
          </p:nvSpPr>
          <p:spPr>
            <a:xfrm>
              <a:off x="5916145" y="1604188"/>
              <a:ext cx="487680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ArialMT"/>
                </a:rPr>
                <a:t>●</a:t>
              </a:r>
              <a:r>
                <a:rPr lang="en-US" sz="1350" dirty="0">
                  <a:latin typeface="Verdana" panose="020B0604030504040204" pitchFamily="34" charset="0"/>
                </a:rPr>
                <a:t>Native and     naturalized occurrences</a:t>
              </a:r>
              <a:endParaRPr lang="en-US" sz="135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B27744-C027-4585-B062-AA804188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78705" y="1572399"/>
              <a:ext cx="255134" cy="4524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E680F1-984B-448F-959C-1D45853A6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992808" y="3983142"/>
              <a:ext cx="176043" cy="3121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786502-484E-4A8B-B762-6EE37162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50666" y="3759200"/>
              <a:ext cx="176043" cy="312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49F9FC-BD13-42FA-95F1-B9E130AD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974623" y="3239314"/>
              <a:ext cx="176043" cy="3121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BB1C07-B3C3-4B09-AC24-D5B4953E2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703116" y="3551496"/>
              <a:ext cx="176043" cy="31218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628BF-BE6E-4689-9EEC-601AEF7D7A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545" y="5515015"/>
            <a:ext cx="1697607" cy="1082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A638D3-EDFF-46EC-A5AD-C8AAC887084D}"/>
              </a:ext>
            </a:extLst>
          </p:cNvPr>
          <p:cNvSpPr txBox="1"/>
          <p:nvPr/>
        </p:nvSpPr>
        <p:spPr>
          <a:xfrm>
            <a:off x="66190" y="6480651"/>
            <a:ext cx="231666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Svenning &amp; </a:t>
            </a:r>
            <a:r>
              <a:rPr lang="en-US" sz="1100" dirty="0" err="1"/>
              <a:t>Skov</a:t>
            </a:r>
            <a:r>
              <a:rPr lang="en-US" sz="1100" dirty="0"/>
              <a:t> 2004 </a:t>
            </a:r>
            <a:r>
              <a:rPr lang="en-US" sz="1100" dirty="0" err="1"/>
              <a:t>Ecoly</a:t>
            </a:r>
            <a:r>
              <a:rPr lang="en-US" sz="1100" dirty="0"/>
              <a:t> Lett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56677DD-B5C0-46F3-ADD7-88453EBD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1DFD-CAE6-4B1A-AE38-ADA3F440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Scale-dependency of range limiting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99AD2-4E14-43DD-839D-4EC32FBF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50" y="2077654"/>
            <a:ext cx="8630499" cy="188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9C249-B38C-4587-BE63-64FD602E20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77" y="3931009"/>
            <a:ext cx="8201723" cy="654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88798-5D50-49F0-A257-34138FC4A514}"/>
              </a:ext>
            </a:extLst>
          </p:cNvPr>
          <p:cNvSpPr txBox="1"/>
          <p:nvPr/>
        </p:nvSpPr>
        <p:spPr>
          <a:xfrm>
            <a:off x="0" y="6469959"/>
            <a:ext cx="311816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Modified from Pearson &amp; Dawson, 2003, </a:t>
            </a:r>
            <a:r>
              <a:rPr lang="en-US" sz="1125" dirty="0" err="1"/>
              <a:t>GEB</a:t>
            </a:r>
            <a:endParaRPr lang="en-US" sz="112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D3EFE-4D89-4E79-878E-C422B3729793}"/>
              </a:ext>
            </a:extLst>
          </p:cNvPr>
          <p:cNvSpPr txBox="1"/>
          <p:nvPr/>
        </p:nvSpPr>
        <p:spPr>
          <a:xfrm>
            <a:off x="2345161" y="1298493"/>
            <a:ext cx="480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empirical evidence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A1F50-11F8-43C8-83C6-C5EAC3669F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89" y="5134274"/>
            <a:ext cx="8108219" cy="7873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2975-0226-4C4B-9BAE-C22FC51E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8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97E-139F-4624-B046-B2675EF7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0050"/>
            <a:ext cx="8229600" cy="980232"/>
          </a:xfrm>
        </p:spPr>
        <p:txBody>
          <a:bodyPr/>
          <a:lstStyle/>
          <a:p>
            <a:r>
              <a:rPr lang="en-US" sz="2800" dirty="0"/>
              <a:t>We are living in the Anthropocene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FA11F-00C8-4B81-8C48-DD79903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2054" y="6502072"/>
            <a:ext cx="2133600" cy="320472"/>
          </a:xfrm>
        </p:spPr>
        <p:txBody>
          <a:bodyPr/>
          <a:lstStyle/>
          <a:p>
            <a:fld id="{65AC8C42-D19F-4E7D-BD88-DC76AE214CB5}" type="slidenum">
              <a:rPr lang="en-US" smtClean="0"/>
              <a:t>44</a:t>
            </a:fld>
            <a:endParaRPr lang="en-US" dirty="0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52B7ADA6-5305-4FFA-B972-2E502047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92" y="1914506"/>
            <a:ext cx="5699016" cy="417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539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97E-139F-4624-B046-B2675EF7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Human changes species distributions</a:t>
            </a:r>
          </a:p>
        </p:txBody>
      </p:sp>
      <p:pic>
        <p:nvPicPr>
          <p:cNvPr id="8" name="图片 17">
            <a:extLst>
              <a:ext uri="{FF2B5EF4-FFF2-40B4-BE49-F238E27FC236}">
                <a16:creationId xmlns:a16="http://schemas.microsoft.com/office/drawing/2014/main" id="{9EF1033B-9B56-43C0-B1D4-9A007588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0540" y="2620743"/>
            <a:ext cx="2562920" cy="1634963"/>
          </a:xfrm>
          <a:prstGeom prst="rect">
            <a:avLst/>
          </a:prstGeom>
        </p:spPr>
      </p:pic>
      <p:pic>
        <p:nvPicPr>
          <p:cNvPr id="9" name="图片 19">
            <a:extLst>
              <a:ext uri="{FF2B5EF4-FFF2-40B4-BE49-F238E27FC236}">
                <a16:creationId xmlns:a16="http://schemas.microsoft.com/office/drawing/2014/main" id="{8FF5A8CD-EB29-438B-AEE8-CCFA42209C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920" y="1720053"/>
            <a:ext cx="2507182" cy="1629668"/>
          </a:xfrm>
          <a:prstGeom prst="rect">
            <a:avLst/>
          </a:prstGeom>
        </p:spPr>
      </p:pic>
      <p:pic>
        <p:nvPicPr>
          <p:cNvPr id="6148" name="Picture 4" descr="http://pic1.arkoo.com/7262BB1B1F3B433B9277B798A8531260/picture/p1bt3er0kd18vg1t181h2c1rsh8973.png">
            <a:extLst>
              <a:ext uri="{FF2B5EF4-FFF2-40B4-BE49-F238E27FC236}">
                <a16:creationId xmlns:a16="http://schemas.microsoft.com/office/drawing/2014/main" id="{48D0D082-39A9-4D34-8093-BEEF66D7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4576" y="4585826"/>
            <a:ext cx="2613526" cy="18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6CEC-3CBF-40C7-80A8-4AF921FF20F3}"/>
              </a:ext>
            </a:extLst>
          </p:cNvPr>
          <p:cNvSpPr txBox="1"/>
          <p:nvPr/>
        </p:nvSpPr>
        <p:spPr>
          <a:xfrm>
            <a:off x="6537504" y="119702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93DD0-6005-4FDA-8565-A75602B9CB2C}"/>
              </a:ext>
            </a:extLst>
          </p:cNvPr>
          <p:cNvSpPr txBox="1"/>
          <p:nvPr/>
        </p:nvSpPr>
        <p:spPr>
          <a:xfrm>
            <a:off x="6230920" y="407050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altLang="zh-CN" dirty="0"/>
              <a:t>iological invasion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D2645-5DEA-4BA1-A53C-7D5FF8034BF7}"/>
              </a:ext>
            </a:extLst>
          </p:cNvPr>
          <p:cNvSpPr txBox="1"/>
          <p:nvPr/>
        </p:nvSpPr>
        <p:spPr>
          <a:xfrm>
            <a:off x="3376284" y="2251411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EC1DF-CD10-49CB-B519-57F180009C92}"/>
              </a:ext>
            </a:extLst>
          </p:cNvPr>
          <p:cNvSpPr txBox="1"/>
          <p:nvPr/>
        </p:nvSpPr>
        <p:spPr>
          <a:xfrm>
            <a:off x="327501" y="121455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Overexploitation</a:t>
            </a:r>
          </a:p>
        </p:txBody>
      </p:sp>
      <p:pic>
        <p:nvPicPr>
          <p:cNvPr id="6150" name="Picture 6" descr="https://upload.wikimedia.org/wikipedia/commons/0/00/Chilean_purse_seine.jpg">
            <a:extLst>
              <a:ext uri="{FF2B5EF4-FFF2-40B4-BE49-F238E27FC236}">
                <a16:creationId xmlns:a16="http://schemas.microsoft.com/office/drawing/2014/main" id="{260EA64C-8C8F-45B1-A210-35C775618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898" y="1636745"/>
            <a:ext cx="2738109" cy="184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FA11F-00C8-4B81-8C48-DD79903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2054" y="6502072"/>
            <a:ext cx="2133600" cy="320472"/>
          </a:xfrm>
        </p:spPr>
        <p:txBody>
          <a:bodyPr/>
          <a:lstStyle/>
          <a:p>
            <a:fld id="{65AC8C42-D19F-4E7D-BD88-DC76AE214CB5}" type="slidenum">
              <a:rPr lang="en-US" smtClean="0"/>
              <a:t>45</a:t>
            </a:fld>
            <a:endParaRPr lang="en-US" dirty="0"/>
          </a:p>
        </p:txBody>
      </p:sp>
      <p:pic>
        <p:nvPicPr>
          <p:cNvPr id="16" name="Picture 2" descr="Environment and Pollution - Living Room Conversations">
            <a:extLst>
              <a:ext uri="{FF2B5EF4-FFF2-40B4-BE49-F238E27FC236}">
                <a16:creationId xmlns:a16="http://schemas.microsoft.com/office/drawing/2014/main" id="{36166E22-22A9-4611-92BD-179D81064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553896"/>
            <a:ext cx="2738109" cy="182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CF6C41-B639-4B84-A19E-2F5FF17ABA70}"/>
              </a:ext>
            </a:extLst>
          </p:cNvPr>
          <p:cNvSpPr txBox="1"/>
          <p:nvPr/>
        </p:nvSpPr>
        <p:spPr>
          <a:xfrm>
            <a:off x="638175" y="418456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Pollution</a:t>
            </a:r>
          </a:p>
        </p:txBody>
      </p:sp>
    </p:spTree>
    <p:extLst>
      <p:ext uri="{BB962C8B-B14F-4D97-AF65-F5344CB8AC3E}">
        <p14:creationId xmlns:p14="http://schemas.microsoft.com/office/powerpoint/2010/main" val="100345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3DA475-FFCD-4B3B-9C60-AD68B7BD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3" y="0"/>
            <a:ext cx="5716236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5DA493-51D2-4AC3-88D1-32E4F281416D}"/>
              </a:ext>
            </a:extLst>
          </p:cNvPr>
          <p:cNvCxnSpPr/>
          <p:nvPr/>
        </p:nvCxnSpPr>
        <p:spPr bwMode="auto">
          <a:xfrm>
            <a:off x="299405" y="534074"/>
            <a:ext cx="0" cy="4652921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FF6954-3F62-4C33-B6E1-F8BA0F8085B9}"/>
              </a:ext>
            </a:extLst>
          </p:cNvPr>
          <p:cNvSpPr txBox="1"/>
          <p:nvPr/>
        </p:nvSpPr>
        <p:spPr>
          <a:xfrm>
            <a:off x="69324" y="527600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1956A-EF22-471D-A835-382AC93585F2}"/>
              </a:ext>
            </a:extLst>
          </p:cNvPr>
          <p:cNvSpPr txBox="1"/>
          <p:nvPr/>
        </p:nvSpPr>
        <p:spPr>
          <a:xfrm>
            <a:off x="6147233" y="135683"/>
            <a:ext cx="2962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Range dynamics of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five megafauna species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over the past 2 millennia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ACF58-E5F3-4628-A7AD-258F29517031}"/>
              </a:ext>
            </a:extLst>
          </p:cNvPr>
          <p:cNvSpPr txBox="1"/>
          <p:nvPr/>
        </p:nvSpPr>
        <p:spPr>
          <a:xfrm>
            <a:off x="6147233" y="5094483"/>
            <a:ext cx="3124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Mainly explained by increased agricultural land and agricultural intensification</a:t>
            </a:r>
          </a:p>
        </p:txBody>
      </p:sp>
      <p:pic>
        <p:nvPicPr>
          <p:cNvPr id="8194" name="Picture 2" descr="Asian Elephant | Species | WWF">
            <a:extLst>
              <a:ext uri="{FF2B5EF4-FFF2-40B4-BE49-F238E27FC236}">
                <a16:creationId xmlns:a16="http://schemas.microsoft.com/office/drawing/2014/main" id="{5A7DF9FD-764A-467C-A596-E12B7098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5663" y="1154605"/>
            <a:ext cx="1346777" cy="100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ith the increased number of Javan rhinos, what is the next conservation  goal for these animals?">
            <a:extLst>
              <a:ext uri="{FF2B5EF4-FFF2-40B4-BE49-F238E27FC236}">
                <a16:creationId xmlns:a16="http://schemas.microsoft.com/office/drawing/2014/main" id="{D95A2775-BEBE-4C3E-9FB1-6F9862C63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53893" y="1775531"/>
            <a:ext cx="1490702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iger - Wikipedia">
            <a:extLst>
              <a:ext uri="{FF2B5EF4-FFF2-40B4-BE49-F238E27FC236}">
                <a16:creationId xmlns:a16="http://schemas.microsoft.com/office/drawing/2014/main" id="{8D5D3F5B-10C2-4E79-8E48-352A6F5A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1329" y="2799150"/>
            <a:ext cx="1836708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siatic Black Bear - Facts, Diet, Habitat &amp; Pictures on Animalia.bio">
            <a:extLst>
              <a:ext uri="{FF2B5EF4-FFF2-40B4-BE49-F238E27FC236}">
                <a16:creationId xmlns:a16="http://schemas.microsoft.com/office/drawing/2014/main" id="{8630DB51-39CB-472B-9B32-BE84F09A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8569" y="3547034"/>
            <a:ext cx="1291205" cy="10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Eurasian Brown Bear - Ursus arctos arctos - Observation.org">
            <a:extLst>
              <a:ext uri="{FF2B5EF4-FFF2-40B4-BE49-F238E27FC236}">
                <a16:creationId xmlns:a16="http://schemas.microsoft.com/office/drawing/2014/main" id="{B01CD11B-6061-49FE-BC51-CF5DEF74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9537" y="4127787"/>
            <a:ext cx="1439031" cy="95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24F47-F2B3-4264-8982-4A2DE19B3423}"/>
              </a:ext>
            </a:extLst>
          </p:cNvPr>
          <p:cNvSpPr txBox="1"/>
          <p:nvPr/>
        </p:nvSpPr>
        <p:spPr>
          <a:xfrm>
            <a:off x="7441250" y="6571861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altLang="zh-CN" sz="1100" dirty="0"/>
              <a:t>eng et al. 2020, </a:t>
            </a:r>
            <a:r>
              <a:rPr lang="en-US" altLang="zh-CN" sz="1100" dirty="0" err="1"/>
              <a:t>PNAS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5605C-8CBF-4882-B66B-683AB979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4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682" y="526103"/>
            <a:ext cx="5739437" cy="629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10" y="202938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Historic # species</a:t>
            </a:r>
            <a:endParaRPr lang="zh-CN" alt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54951" y="22000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# species  lost</a:t>
            </a:r>
            <a:endParaRPr lang="zh-CN" alt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43848" y="239947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Proportion of species lost</a:t>
            </a:r>
            <a:endParaRPr lang="zh-CN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22300" y="6512102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Ceballos &amp; Ehrlich, 2002, Science</a:t>
            </a:r>
            <a:endParaRPr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72003" y="1715625"/>
            <a:ext cx="3438672" cy="1570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66FF"/>
                </a:solidFill>
              </a:rPr>
              <a:t>173 mammal species collectively lost over 50% of their historic range area</a:t>
            </a:r>
          </a:p>
        </p:txBody>
      </p:sp>
    </p:spTree>
    <p:extLst>
      <p:ext uri="{BB962C8B-B14F-4D97-AF65-F5344CB8AC3E}">
        <p14:creationId xmlns:p14="http://schemas.microsoft.com/office/powerpoint/2010/main" val="1096240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D089-130A-430C-B4F4-73483D3C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Climate warming drive range shifts?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BFD3A-C269-436B-AEA2-8826ED4E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48</a:t>
            </a:fld>
            <a:endParaRPr lang="en-US"/>
          </a:p>
        </p:txBody>
      </p:sp>
      <p:pic>
        <p:nvPicPr>
          <p:cNvPr id="5" name="图片 13">
            <a:extLst>
              <a:ext uri="{FF2B5EF4-FFF2-40B4-BE49-F238E27FC236}">
                <a16:creationId xmlns:a16="http://schemas.microsoft.com/office/drawing/2014/main" id="{8F7AEDD7-A87A-4CEC-87EE-DFE33AFC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5" y="1282177"/>
            <a:ext cx="5143780" cy="235897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F1248-B193-4BD9-A050-BC543EB62EAB}"/>
              </a:ext>
            </a:extLst>
          </p:cNvPr>
          <p:cNvGrpSpPr/>
          <p:nvPr/>
        </p:nvGrpSpPr>
        <p:grpSpPr>
          <a:xfrm>
            <a:off x="5391150" y="2276997"/>
            <a:ext cx="3522895" cy="3077242"/>
            <a:chOff x="5391150" y="2276997"/>
            <a:chExt cx="3522895" cy="3077242"/>
          </a:xfrm>
        </p:grpSpPr>
        <p:pic>
          <p:nvPicPr>
            <p:cNvPr id="15366" name="Picture 6" descr="File:Annual Average Temperature Map.jpg - Wikimedia Commons">
              <a:extLst>
                <a:ext uri="{FF2B5EF4-FFF2-40B4-BE49-F238E27FC236}">
                  <a16:creationId xmlns:a16="http://schemas.microsoft.com/office/drawing/2014/main" id="{F796D39F-6750-47FE-B333-8E2EA3A04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471" y="2809033"/>
              <a:ext cx="3297574" cy="2545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3A2CE9-55E2-4DEA-B9B8-BFFB3F5B25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91150" y="2809034"/>
              <a:ext cx="0" cy="832116"/>
            </a:xfrm>
            <a:prstGeom prst="straightConnector1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1D2979-20C1-418C-9041-318C73E06171}"/>
                </a:ext>
              </a:extLst>
            </p:cNvPr>
            <p:cNvSpPr txBox="1"/>
            <p:nvPr/>
          </p:nvSpPr>
          <p:spPr>
            <a:xfrm>
              <a:off x="5905500" y="227699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Shift to high latitudes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589C69-F131-4557-AAD0-AB617590196D}"/>
              </a:ext>
            </a:extLst>
          </p:cNvPr>
          <p:cNvGrpSpPr/>
          <p:nvPr/>
        </p:nvGrpSpPr>
        <p:grpSpPr>
          <a:xfrm>
            <a:off x="84073" y="3925344"/>
            <a:ext cx="4191167" cy="2458489"/>
            <a:chOff x="84073" y="3925344"/>
            <a:chExt cx="4191167" cy="2458489"/>
          </a:xfrm>
        </p:grpSpPr>
        <p:pic>
          <p:nvPicPr>
            <p:cNvPr id="15364" name="Picture 4" descr="How tree biodiversity is changes along altitude? | ResearchGate">
              <a:extLst>
                <a:ext uri="{FF2B5EF4-FFF2-40B4-BE49-F238E27FC236}">
                  <a16:creationId xmlns:a16="http://schemas.microsoft.com/office/drawing/2014/main" id="{C79E4D14-9579-4C51-83F4-92579E57A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37" y="3925344"/>
              <a:ext cx="3291203" cy="2458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9A044ED-E44A-4B18-8CDF-538D4F0E211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69024" y="4572000"/>
              <a:ext cx="1455101" cy="1015948"/>
            </a:xfrm>
            <a:prstGeom prst="straightConnector1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18A4D-43B9-4232-8267-73B58BDA7423}"/>
                </a:ext>
              </a:extLst>
            </p:cNvPr>
            <p:cNvSpPr txBox="1"/>
            <p:nvPr/>
          </p:nvSpPr>
          <p:spPr>
            <a:xfrm rot="19401247">
              <a:off x="84073" y="4643023"/>
              <a:ext cx="2505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Shift to high elevations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9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0CB27-367C-4432-A58A-1B9F9976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" y="105197"/>
            <a:ext cx="5405480" cy="20704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1F97-9CD4-4089-A709-8FE0EA329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780074"/>
            <a:ext cx="4434432" cy="370327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000" b="0" dirty="0"/>
              <a:t>Compare the altitudinal distribution of 171 forest plant species between </a:t>
            </a:r>
            <a:r>
              <a:rPr lang="en-US" sz="2000" b="0" dirty="0">
                <a:solidFill>
                  <a:srgbClr val="0000FF"/>
                </a:solidFill>
              </a:rPr>
              <a:t>1905-1985</a:t>
            </a:r>
            <a:r>
              <a:rPr lang="en-US" sz="2000" b="0" dirty="0"/>
              <a:t> and </a:t>
            </a:r>
            <a:r>
              <a:rPr lang="en-US" sz="2000" b="0" dirty="0">
                <a:solidFill>
                  <a:srgbClr val="0000FF"/>
                </a:solidFill>
              </a:rPr>
              <a:t>1986-2005</a:t>
            </a:r>
            <a:r>
              <a:rPr lang="en-US" sz="2000" b="0" dirty="0"/>
              <a:t> along the elevations (0 to 2600 m) in west Europe,</a:t>
            </a:r>
          </a:p>
          <a:p>
            <a:pPr>
              <a:lnSpc>
                <a:spcPct val="130000"/>
              </a:lnSpc>
            </a:pPr>
            <a:r>
              <a:rPr lang="en-US" sz="2000" b="0" dirty="0"/>
              <a:t>A significant </a:t>
            </a:r>
            <a:r>
              <a:rPr lang="en-US" sz="2000" b="0" dirty="0">
                <a:solidFill>
                  <a:srgbClr val="0000FF"/>
                </a:solidFill>
              </a:rPr>
              <a:t>upward shift</a:t>
            </a:r>
            <a:r>
              <a:rPr lang="en-US" sz="2000" b="0" dirty="0"/>
              <a:t> in species optimum elevation </a:t>
            </a:r>
            <a:r>
              <a:rPr lang="en-US" sz="2000" b="0" dirty="0">
                <a:solidFill>
                  <a:srgbClr val="0000FF"/>
                </a:solidFill>
              </a:rPr>
              <a:t>averaging 29 meters per decade</a:t>
            </a:r>
          </a:p>
        </p:txBody>
      </p:sp>
      <p:pic>
        <p:nvPicPr>
          <p:cNvPr id="7172" name="Picture 4" descr="https://www.science.org/cms/10.1126/science.1156831/asset/e8e6c276-d9c3-4db7-91da-8a5100839b27/assets/graphic/320_1768_f2.jpeg">
            <a:extLst>
              <a:ext uri="{FF2B5EF4-FFF2-40B4-BE49-F238E27FC236}">
                <a16:creationId xmlns:a16="http://schemas.microsoft.com/office/drawing/2014/main" id="{9762E901-C131-4EFD-B424-51C1DF3EA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457" y="2494400"/>
            <a:ext cx="3630709" cy="359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FFAEF-5E1C-4333-AC58-647CF4B0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4" descr="How tree biodiversity is changes along altitude? | ResearchGate">
            <a:extLst>
              <a:ext uri="{FF2B5EF4-FFF2-40B4-BE49-F238E27FC236}">
                <a16:creationId xmlns:a16="http://schemas.microsoft.com/office/drawing/2014/main" id="{7FD4BD4C-A906-417C-B48C-D78F678A2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18" y="339066"/>
            <a:ext cx="2949020" cy="220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24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BC62-9541-48E1-968C-76C56447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660011"/>
          </a:xfrm>
        </p:spPr>
        <p:txBody>
          <a:bodyPr/>
          <a:lstStyle/>
          <a:p>
            <a:pPr algn="l"/>
            <a:r>
              <a:rPr lang="en-US" sz="3200" dirty="0">
                <a:latin typeface="Fira Sans" pitchFamily="34"/>
                <a:ea typeface="FreeSans" pitchFamily="2"/>
                <a:cs typeface="DejaVu Sans" pitchFamily="2"/>
              </a:rPr>
              <a:t>Geographic range – point 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9EE86-A208-46B0-AF74-83832B1E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D5645-FF3F-476A-9F5A-29DD31E9D18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74467" y="1238425"/>
            <a:ext cx="8602306" cy="4750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350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7844-9817-4F3D-A337-1A28E7A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Range shifts along latitudes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A510-C258-4C6A-8615-798A7FB0F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1533"/>
            <a:ext cx="3571875" cy="3176517"/>
          </a:xfrm>
        </p:spPr>
        <p:txBody>
          <a:bodyPr/>
          <a:lstStyle/>
          <a:p>
            <a:r>
              <a:rPr lang="en-US" sz="2000" b="0" dirty="0"/>
              <a:t>35 species of European butterflies</a:t>
            </a:r>
          </a:p>
          <a:p>
            <a:r>
              <a:rPr lang="en-US" sz="2000" b="0" dirty="0"/>
              <a:t>63% species </a:t>
            </a:r>
            <a:r>
              <a:rPr lang="en-US" sz="2000" dirty="0"/>
              <a:t>range shifted north </a:t>
            </a:r>
            <a:r>
              <a:rPr lang="en-US" sz="2000" b="0" dirty="0"/>
              <a:t>(35-240 km) during the 20</a:t>
            </a:r>
            <a:r>
              <a:rPr lang="en-US" sz="2000" b="0" baseline="30000" dirty="0"/>
              <a:t>th</a:t>
            </a:r>
            <a:r>
              <a:rPr lang="en-US" sz="2000" b="0" dirty="0"/>
              <a:t> century,</a:t>
            </a:r>
            <a:r>
              <a:rPr lang="zh-CN" altLang="en-US" sz="2000" b="0" dirty="0"/>
              <a:t> </a:t>
            </a:r>
            <a:r>
              <a:rPr lang="en-US" sz="2000" b="0" dirty="0"/>
              <a:t>and only 3% shifted south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EEEFE-59A0-4BC0-95E3-EA64566157FD}"/>
              </a:ext>
            </a:extLst>
          </p:cNvPr>
          <p:cNvSpPr txBox="1"/>
          <p:nvPr/>
        </p:nvSpPr>
        <p:spPr>
          <a:xfrm>
            <a:off x="76305" y="6471595"/>
            <a:ext cx="206819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Parmesan et al. 1999, Nature</a:t>
            </a:r>
          </a:p>
        </p:txBody>
      </p:sp>
      <p:pic>
        <p:nvPicPr>
          <p:cNvPr id="10244" name="Picture 4" descr="Waldbrettspiel – Wikipedia">
            <a:extLst>
              <a:ext uri="{FF2B5EF4-FFF2-40B4-BE49-F238E27FC236}">
                <a16:creationId xmlns:a16="http://schemas.microsoft.com/office/drawing/2014/main" id="{F82DDEB0-FCF3-48B6-BD18-FCEA3002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7885" y="1566370"/>
            <a:ext cx="1703306" cy="12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A32DEE7-DDCE-4BE6-AACF-1C6C927AFD6D}"/>
              </a:ext>
            </a:extLst>
          </p:cNvPr>
          <p:cNvGrpSpPr/>
          <p:nvPr/>
        </p:nvGrpSpPr>
        <p:grpSpPr>
          <a:xfrm>
            <a:off x="4035776" y="1451020"/>
            <a:ext cx="4237715" cy="4832696"/>
            <a:chOff x="4035776" y="1451020"/>
            <a:chExt cx="4237715" cy="4832696"/>
          </a:xfrm>
        </p:grpSpPr>
        <p:pic>
          <p:nvPicPr>
            <p:cNvPr id="10242" name="Picture 2" descr="figure 1">
              <a:extLst>
                <a:ext uri="{FF2B5EF4-FFF2-40B4-BE49-F238E27FC236}">
                  <a16:creationId xmlns:a16="http://schemas.microsoft.com/office/drawing/2014/main" id="{606DA0B7-6097-4F4D-AE5E-318DDE733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776" y="1451020"/>
              <a:ext cx="2779919" cy="4832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015BB-85A7-4D3E-B45C-0A63CE095520}"/>
                </a:ext>
              </a:extLst>
            </p:cNvPr>
            <p:cNvGrpSpPr/>
            <p:nvPr/>
          </p:nvGrpSpPr>
          <p:grpSpPr>
            <a:xfrm>
              <a:off x="7011746" y="4465878"/>
              <a:ext cx="1261745" cy="1029798"/>
              <a:chOff x="7011746" y="4465878"/>
              <a:chExt cx="1261745" cy="10297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CE8155-420E-4066-AEC3-D634F889A77E}"/>
                  </a:ext>
                </a:extLst>
              </p:cNvPr>
              <p:cNvSpPr/>
              <p:nvPr/>
            </p:nvSpPr>
            <p:spPr bwMode="auto">
              <a:xfrm>
                <a:off x="7011746" y="4567233"/>
                <a:ext cx="153749" cy="15374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C4B03E-D8E0-4B5F-9A7F-3A0EF9AEAA64}"/>
                  </a:ext>
                </a:extLst>
              </p:cNvPr>
              <p:cNvSpPr/>
              <p:nvPr/>
            </p:nvSpPr>
            <p:spPr bwMode="auto">
              <a:xfrm>
                <a:off x="7011746" y="4928050"/>
                <a:ext cx="153749" cy="153749"/>
              </a:xfrm>
              <a:prstGeom prst="rect">
                <a:avLst/>
              </a:prstGeom>
              <a:solidFill>
                <a:srgbClr val="FF3D5A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6C3E0E-FCB7-4F80-A84B-2AE9197A8440}"/>
                  </a:ext>
                </a:extLst>
              </p:cNvPr>
              <p:cNvSpPr/>
              <p:nvPr/>
            </p:nvSpPr>
            <p:spPr bwMode="auto">
              <a:xfrm>
                <a:off x="7011746" y="5257220"/>
                <a:ext cx="153749" cy="153749"/>
              </a:xfrm>
              <a:prstGeom prst="rect">
                <a:avLst/>
              </a:prstGeom>
              <a:solidFill>
                <a:srgbClr val="B9FFE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A541C-B09E-431F-834D-316CAF289C60}"/>
                  </a:ext>
                </a:extLst>
              </p:cNvPr>
              <p:cNvSpPr txBox="1"/>
              <p:nvPr/>
            </p:nvSpPr>
            <p:spPr>
              <a:xfrm>
                <a:off x="7165495" y="4465878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1915-1939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AC698B-1FDB-4753-A6E4-0D0CA39C80E5}"/>
                  </a:ext>
                </a:extLst>
              </p:cNvPr>
              <p:cNvSpPr txBox="1"/>
              <p:nvPr/>
            </p:nvSpPr>
            <p:spPr>
              <a:xfrm>
                <a:off x="7165495" y="482660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1940-1969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633DC8-196C-406B-9494-80858300FA9C}"/>
                  </a:ext>
                </a:extLst>
              </p:cNvPr>
              <p:cNvSpPr txBox="1"/>
              <p:nvPr/>
            </p:nvSpPr>
            <p:spPr>
              <a:xfrm>
                <a:off x="7165495" y="517251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1970-1997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6666CA-A263-405F-894E-6C573BEB99E5}"/>
              </a:ext>
            </a:extLst>
          </p:cNvPr>
          <p:cNvSpPr txBox="1"/>
          <p:nvPr/>
        </p:nvSpPr>
        <p:spPr>
          <a:xfrm>
            <a:off x="6253375" y="2904719"/>
            <a:ext cx="2655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Twentieth-century changes in the range of </a:t>
            </a:r>
            <a:r>
              <a:rPr lang="en-US" b="1" i="1" dirty="0" err="1"/>
              <a:t>Pararge</a:t>
            </a:r>
            <a:r>
              <a:rPr lang="en-US" b="1" i="1" dirty="0"/>
              <a:t> </a:t>
            </a:r>
            <a:r>
              <a:rPr lang="en-US" b="1" i="1" dirty="0" err="1"/>
              <a:t>aegeria</a:t>
            </a:r>
            <a:r>
              <a:rPr lang="en-US" b="1" dirty="0"/>
              <a:t> in Great Britain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5CA87-2097-4958-ADF2-196E6A87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5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E08E27-077A-4E36-8145-61514A56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9B328-C44D-4BAB-8D9F-9F3D9185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36526"/>
            <a:ext cx="5641592" cy="1558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72187A-4D5D-4689-B2DF-C68BC254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31" y="1694609"/>
            <a:ext cx="4989069" cy="502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9031A-5C37-4D48-9D67-3EB19AA1F0BF}"/>
              </a:ext>
            </a:extLst>
          </p:cNvPr>
          <p:cNvSpPr txBox="1"/>
          <p:nvPr/>
        </p:nvSpPr>
        <p:spPr>
          <a:xfrm>
            <a:off x="6192266" y="2828835"/>
            <a:ext cx="2855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Based on a global geo-database of 30,534 range shifts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A6CA5-376A-41C7-9A95-D1F27C88BE66}"/>
              </a:ext>
            </a:extLst>
          </p:cNvPr>
          <p:cNvSpPr txBox="1"/>
          <p:nvPr/>
        </p:nvSpPr>
        <p:spPr>
          <a:xfrm>
            <a:off x="6286500" y="1694609"/>
            <a:ext cx="119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Terrestrial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88B4D-D230-4BEF-BB60-FC0380FAF1B7}"/>
              </a:ext>
            </a:extLst>
          </p:cNvPr>
          <p:cNvSpPr txBox="1"/>
          <p:nvPr/>
        </p:nvSpPr>
        <p:spPr>
          <a:xfrm>
            <a:off x="6437030" y="222284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Marine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BB98C12-D632-45EC-89B9-54A6F25797CD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 flipV="1">
            <a:off x="5476875" y="1879275"/>
            <a:ext cx="809625" cy="476250"/>
          </a:xfrm>
          <a:prstGeom prst="curvedConnector3">
            <a:avLst>
              <a:gd name="adj1" fmla="val -14706"/>
            </a:avLst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8927E04-8A21-4F8E-B4FC-D1AAC9019C78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5850806" y="2407514"/>
            <a:ext cx="586224" cy="51990"/>
          </a:xfrm>
          <a:prstGeom prst="curvedConnector3">
            <a:avLst>
              <a:gd name="adj1" fmla="val 50000"/>
            </a:avLst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D31655C-A631-4384-829C-A06B5AF3B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43"/>
          <a:stretch/>
        </p:blipFill>
        <p:spPr>
          <a:xfrm>
            <a:off x="6286500" y="5334000"/>
            <a:ext cx="283568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8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CD00871-3CDB-4622-826D-D3ACF94C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684"/>
            <a:ext cx="8229600" cy="980232"/>
          </a:xfrm>
        </p:spPr>
        <p:txBody>
          <a:bodyPr/>
          <a:lstStyle/>
          <a:p>
            <a:r>
              <a:rPr lang="en-US" sz="2800" dirty="0"/>
              <a:t>Human facilitate species dispersal</a:t>
            </a:r>
          </a:p>
        </p:txBody>
      </p:sp>
      <p:pic>
        <p:nvPicPr>
          <p:cNvPr id="17412" name="Picture 4" descr="Plane and globe aircraft flying around earth Vector Image">
            <a:extLst>
              <a:ext uri="{FF2B5EF4-FFF2-40B4-BE49-F238E27FC236}">
                <a16:creationId xmlns:a16="http://schemas.microsoft.com/office/drawing/2014/main" id="{A967E206-16C0-4DAA-8EA4-7A5E4594C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4" b="15628"/>
          <a:stretch/>
        </p:blipFill>
        <p:spPr bwMode="auto">
          <a:xfrm>
            <a:off x="783216" y="1491257"/>
            <a:ext cx="3077583" cy="25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What is a Cruise Ship?">
            <a:extLst>
              <a:ext uri="{FF2B5EF4-FFF2-40B4-BE49-F238E27FC236}">
                <a16:creationId xmlns:a16="http://schemas.microsoft.com/office/drawing/2014/main" id="{DFF2ACFE-B889-4689-BBC0-6BD4D6EFD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85" y="1653528"/>
            <a:ext cx="3694748" cy="230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0D3F23-2DBE-4454-B957-5B5D9143C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82454"/>
            <a:ext cx="8229600" cy="2132037"/>
          </a:xfrm>
        </p:spPr>
        <p:txBody>
          <a:bodyPr/>
          <a:lstStyle/>
          <a:p>
            <a:r>
              <a:rPr lang="en-US" sz="2000" dirty="0"/>
              <a:t>Intentionally</a:t>
            </a:r>
            <a:r>
              <a:rPr lang="en-US" sz="2000" b="0" dirty="0"/>
              <a:t>: e.g. ornamental species trade</a:t>
            </a:r>
          </a:p>
          <a:p>
            <a:r>
              <a:rPr lang="en-US" sz="2000" dirty="0"/>
              <a:t>Unintentionally</a:t>
            </a:r>
            <a:r>
              <a:rPr lang="en-US" sz="2000" b="0" dirty="0"/>
              <a:t>: e.g. organisms attach to the submerged part of a ship or contain within their ballast waters</a:t>
            </a:r>
          </a:p>
        </p:txBody>
      </p:sp>
    </p:spTree>
    <p:extLst>
      <p:ext uri="{BB962C8B-B14F-4D97-AF65-F5344CB8AC3E}">
        <p14:creationId xmlns:p14="http://schemas.microsoft.com/office/powerpoint/2010/main" val="346177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1BB8E-0FA4-4D99-8236-85092C9761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199" y="1102816"/>
            <a:ext cx="6315075" cy="37650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D00871-3CDB-4622-826D-D3ACF94C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800" dirty="0"/>
              <a:t>Global accumulation of non-native plants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8A322-17A6-4334-B990-5D9B6753703B}"/>
              </a:ext>
            </a:extLst>
          </p:cNvPr>
          <p:cNvSpPr txBox="1"/>
          <p:nvPr/>
        </p:nvSpPr>
        <p:spPr>
          <a:xfrm>
            <a:off x="6173129" y="6412251"/>
            <a:ext cx="28937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van </a:t>
            </a:r>
            <a:r>
              <a:rPr lang="en-US" sz="1500" dirty="0" err="1"/>
              <a:t>Kleunen</a:t>
            </a:r>
            <a:r>
              <a:rPr lang="en-US" sz="1500" dirty="0"/>
              <a:t> et al. 2015, Nature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78EBE-7429-420C-9171-B2D685FE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7511F-21D1-4077-BAE7-589FDECE2CF0}"/>
              </a:ext>
            </a:extLst>
          </p:cNvPr>
          <p:cNvSpPr txBox="1"/>
          <p:nvPr/>
        </p:nvSpPr>
        <p:spPr>
          <a:xfrm>
            <a:off x="852970" y="4930869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13,168 plant species have become naturalized somewhere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3.9% of global vascular flora, or approximately the size of the native European flora</a:t>
            </a:r>
          </a:p>
        </p:txBody>
      </p:sp>
    </p:spTree>
    <p:extLst>
      <p:ext uri="{BB962C8B-B14F-4D97-AF65-F5344CB8AC3E}">
        <p14:creationId xmlns:p14="http://schemas.microsoft.com/office/powerpoint/2010/main" val="83748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A799D-3918-4065-8E76-92DC34B1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926F7-282C-4157-8FB5-42F36DD4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15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FDC8A-6213-4419-B3C4-39CA3A0135B2}"/>
              </a:ext>
            </a:extLst>
          </p:cNvPr>
          <p:cNvSpPr txBox="1"/>
          <p:nvPr/>
        </p:nvSpPr>
        <p:spPr>
          <a:xfrm>
            <a:off x="6815298" y="2106950"/>
            <a:ext cx="2328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Regions with greater GDP per capita, human population density have higher alien richness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81BB7-F3F1-40CE-A12E-6F88FF5A81CF}"/>
              </a:ext>
            </a:extLst>
          </p:cNvPr>
          <p:cNvSpPr txBox="1"/>
          <p:nvPr/>
        </p:nvSpPr>
        <p:spPr>
          <a:xfrm>
            <a:off x="5769358" y="6466572"/>
            <a:ext cx="33746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Dawson et al. 2017, Nature </a:t>
            </a:r>
            <a:r>
              <a:rPr lang="en-US" sz="1500" dirty="0" err="1"/>
              <a:t>Ecol</a:t>
            </a:r>
            <a:r>
              <a:rPr lang="en-US" sz="1500" dirty="0"/>
              <a:t> </a:t>
            </a:r>
            <a:r>
              <a:rPr lang="en-US" sz="1500" dirty="0" err="1"/>
              <a:t>Evol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448857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0F1D-C06E-433D-9397-1E97045D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Winners and losers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3516B-7EC1-4533-AC33-C8C37614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3F0BBF-2505-4802-B592-A33B085DAA95}"/>
              </a:ext>
            </a:extLst>
          </p:cNvPr>
          <p:cNvSpPr txBox="1">
            <a:spLocks/>
          </p:cNvSpPr>
          <p:nvPr/>
        </p:nvSpPr>
        <p:spPr bwMode="auto">
          <a:xfrm>
            <a:off x="457200" y="1176938"/>
            <a:ext cx="724729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257168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514337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771506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/>
            <a:r>
              <a:rPr lang="en-US" sz="2000" kern="0" dirty="0"/>
              <a:t>Range size may matters: small- vs large-ranged 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94762-DC2A-459C-B1FD-7D74E313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5" y="2133483"/>
            <a:ext cx="4627650" cy="1511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97BC92-4465-44AE-A43D-12A097C99DE9}"/>
              </a:ext>
            </a:extLst>
          </p:cNvPr>
          <p:cNvSpPr txBox="1"/>
          <p:nvPr/>
        </p:nvSpPr>
        <p:spPr>
          <a:xfrm>
            <a:off x="555280" y="3752694"/>
            <a:ext cx="400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 positive relationship </a:t>
            </a:r>
            <a:r>
              <a:rPr lang="en-US" sz="2000" dirty="0"/>
              <a:t>between range size and </a:t>
            </a:r>
            <a:r>
              <a:rPr lang="en-US" altLang="zh-CN" sz="2000" dirty="0"/>
              <a:t>niche breadth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927B7-0482-43CC-9B86-799666A6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878" y="2133483"/>
            <a:ext cx="4111067" cy="1386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22878E-7DE3-40B7-97EC-0D82488313FE}"/>
              </a:ext>
            </a:extLst>
          </p:cNvPr>
          <p:cNvSpPr txBox="1"/>
          <p:nvPr/>
        </p:nvSpPr>
        <p:spPr>
          <a:xfrm>
            <a:off x="4581055" y="3660361"/>
            <a:ext cx="439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 positive relationship </a:t>
            </a:r>
            <a:r>
              <a:rPr lang="en-US" sz="2000" dirty="0"/>
              <a:t>between range size and </a:t>
            </a:r>
            <a:r>
              <a:rPr lang="en-US" altLang="zh-CN" sz="2000" dirty="0"/>
              <a:t>dispersal ability are more common</a:t>
            </a:r>
            <a:endParaRPr lang="en-US" sz="2000" dirty="0"/>
          </a:p>
        </p:txBody>
      </p:sp>
      <p:sp>
        <p:nvSpPr>
          <p:cNvPr id="10" name="文本框 18">
            <a:extLst>
              <a:ext uri="{FF2B5EF4-FFF2-40B4-BE49-F238E27FC236}">
                <a16:creationId xmlns:a16="http://schemas.microsoft.com/office/drawing/2014/main" id="{7661A527-10B4-4A5B-8FC1-AF527D8D754D}"/>
              </a:ext>
            </a:extLst>
          </p:cNvPr>
          <p:cNvSpPr txBox="1"/>
          <p:nvPr/>
        </p:nvSpPr>
        <p:spPr>
          <a:xfrm>
            <a:off x="1842505" y="5182214"/>
            <a:ext cx="6618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Large-ranged species </a:t>
            </a:r>
            <a:r>
              <a:rPr lang="en-US" sz="2000" dirty="0"/>
              <a:t>are more likely to </a:t>
            </a:r>
            <a:r>
              <a:rPr lang="en-US" sz="2000" b="1" dirty="0"/>
              <a:t>persist and expand </a:t>
            </a:r>
            <a:r>
              <a:rPr lang="en-US" sz="2000" dirty="0"/>
              <a:t>distributions in response to global environmental changes</a:t>
            </a:r>
          </a:p>
        </p:txBody>
      </p:sp>
      <p:sp>
        <p:nvSpPr>
          <p:cNvPr id="11" name="箭头: 右 19">
            <a:extLst>
              <a:ext uri="{FF2B5EF4-FFF2-40B4-BE49-F238E27FC236}">
                <a16:creationId xmlns:a16="http://schemas.microsoft.com/office/drawing/2014/main" id="{89A9B9CB-2B99-4956-BAFD-8BAD2A43D5C7}"/>
              </a:ext>
            </a:extLst>
          </p:cNvPr>
          <p:cNvSpPr/>
          <p:nvPr/>
        </p:nvSpPr>
        <p:spPr bwMode="auto">
          <a:xfrm>
            <a:off x="952823" y="5372375"/>
            <a:ext cx="640080" cy="266007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61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0F1D-C06E-433D-9397-1E97045D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Hypotheses: occupancy change ~ range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3516B-7EC1-4533-AC33-C8C37614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56</a:t>
            </a:fld>
            <a:endParaRPr lang="en-US"/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A3FA31A4-6D4A-4A00-A345-5A31B57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41442"/>
            <a:ext cx="4883217" cy="3010505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731EA345-F602-49A3-9D76-F849608E1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482" y="1805368"/>
            <a:ext cx="3605318" cy="3482652"/>
          </a:xfrm>
          <a:prstGeom prst="rect">
            <a:avLst/>
          </a:prstGeom>
        </p:spPr>
      </p:pic>
      <p:sp>
        <p:nvSpPr>
          <p:cNvPr id="220" name="矩形 9">
            <a:extLst>
              <a:ext uri="{FF2B5EF4-FFF2-40B4-BE49-F238E27FC236}">
                <a16:creationId xmlns:a16="http://schemas.microsoft.com/office/drawing/2014/main" id="{975FA301-BCE9-4ADF-9925-DF34AC75286A}"/>
              </a:ext>
            </a:extLst>
          </p:cNvPr>
          <p:cNvSpPr/>
          <p:nvPr/>
        </p:nvSpPr>
        <p:spPr>
          <a:xfrm>
            <a:off x="202090" y="6455250"/>
            <a:ext cx="39896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Xu </a:t>
            </a:r>
            <a:r>
              <a:rPr lang="en-US" altLang="zh-CN" sz="1600" i="1" dirty="0"/>
              <a:t>et al</a:t>
            </a:r>
            <a:r>
              <a:rPr lang="en-US" altLang="zh-CN" sz="1600" dirty="0"/>
              <a:t>., 2023, Nature Communications</a:t>
            </a:r>
            <a:endParaRPr lang="zh-CN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9220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592CD-1500-401A-941A-DBAFB905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CE2DB-DB00-4B25-83AF-67C2318F521E}"/>
              </a:ext>
            </a:extLst>
          </p:cNvPr>
          <p:cNvSpPr txBox="1"/>
          <p:nvPr/>
        </p:nvSpPr>
        <p:spPr>
          <a:xfrm>
            <a:off x="642797" y="4141906"/>
            <a:ext cx="8295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An </a:t>
            </a:r>
            <a:r>
              <a:rPr lang="en-US" altLang="zh-CN" sz="2200" dirty="0">
                <a:solidFill>
                  <a:srgbClr val="0000FF"/>
                </a:solidFill>
              </a:rPr>
              <a:t>overall positive relationship </a:t>
            </a:r>
            <a:r>
              <a:rPr lang="en-US" altLang="zh-CN" sz="2200" dirty="0"/>
              <a:t>between range size and occupancy change</a:t>
            </a:r>
            <a:endParaRPr lang="en-US" sz="22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The positive </a:t>
            </a:r>
            <a:r>
              <a:rPr lang="en-US" sz="2200" dirty="0">
                <a:solidFill>
                  <a:srgbClr val="0000FF"/>
                </a:solidFill>
              </a:rPr>
              <a:t>effects were stronger in marine</a:t>
            </a:r>
            <a:r>
              <a:rPr lang="en-US" sz="2200" dirty="0"/>
              <a:t> than terrestrial and freshwater realms 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37088DD4-0234-4EA8-B8A7-0F21302187E4}"/>
              </a:ext>
            </a:extLst>
          </p:cNvPr>
          <p:cNvSpPr/>
          <p:nvPr/>
        </p:nvSpPr>
        <p:spPr>
          <a:xfrm>
            <a:off x="202090" y="6455250"/>
            <a:ext cx="39896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Xu </a:t>
            </a:r>
            <a:r>
              <a:rPr lang="en-US" altLang="zh-CN" sz="1600" i="1" dirty="0"/>
              <a:t>et al</a:t>
            </a:r>
            <a:r>
              <a:rPr lang="en-US" altLang="zh-CN" sz="1600" dirty="0"/>
              <a:t>., 2023, Nature Communications</a:t>
            </a:r>
            <a:endParaRPr lang="zh-CN" altLang="en-US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9851B-CFA1-4273-91F5-A4432A93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0" y="993619"/>
            <a:ext cx="4615794" cy="2435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03908-D516-4B4B-A668-7115552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80" y="982289"/>
            <a:ext cx="3230251" cy="293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061E56-B1AE-48B8-846F-FEC95E52BE8B}"/>
              </a:ext>
            </a:extLst>
          </p:cNvPr>
          <p:cNvSpPr txBox="1"/>
          <p:nvPr/>
        </p:nvSpPr>
        <p:spPr>
          <a:xfrm>
            <a:off x="1104523" y="511346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239 metacommunities</a:t>
            </a:r>
          </a:p>
        </p:txBody>
      </p:sp>
    </p:spTree>
    <p:extLst>
      <p:ext uri="{BB962C8B-B14F-4D97-AF65-F5344CB8AC3E}">
        <p14:creationId xmlns:p14="http://schemas.microsoft.com/office/powerpoint/2010/main" val="29025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2874-6AB1-4F20-A3E3-D9001D1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Whether protected areas can mitigate directional changes?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1D13-EFF2-4D63-AE47-70D61A58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78" y="4961531"/>
            <a:ext cx="8487622" cy="1089908"/>
          </a:xfrm>
        </p:spPr>
        <p:txBody>
          <a:bodyPr/>
          <a:lstStyle/>
          <a:p>
            <a:pPr marL="0" indent="0">
              <a:buNone/>
            </a:pPr>
            <a:r>
              <a:rPr lang="en-US" sz="2400" b="0" dirty="0"/>
              <a:t>Terrestrial habitat protection can mitigate systematic biodiversity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64256-4DBB-43C7-9060-DF4747D3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FBA2-8F5D-4DA3-B40D-EBD446EB8702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2B925-398C-46EA-B1A2-7A3A95E4C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" y="1692998"/>
            <a:ext cx="8219453" cy="31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6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667F-8D81-451F-A636-DA1C34C71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63" y="1200339"/>
            <a:ext cx="7772400" cy="914400"/>
          </a:xfrm>
        </p:spPr>
        <p:txBody>
          <a:bodyPr/>
          <a:lstStyle/>
          <a:p>
            <a:r>
              <a:rPr lang="en-US" sz="3200" b="0" dirty="0"/>
              <a:t>Afternoon: access and use species distribution data </a:t>
            </a:r>
          </a:p>
        </p:txBody>
      </p:sp>
    </p:spTree>
    <p:extLst>
      <p:ext uri="{BB962C8B-B14F-4D97-AF65-F5344CB8AC3E}">
        <p14:creationId xmlns:p14="http://schemas.microsoft.com/office/powerpoint/2010/main" val="370683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BC62-9541-48E1-968C-76C56447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660011"/>
          </a:xfrm>
        </p:spPr>
        <p:txBody>
          <a:bodyPr/>
          <a:lstStyle/>
          <a:p>
            <a:pPr algn="l"/>
            <a:r>
              <a:rPr lang="en-US" sz="3200" dirty="0">
                <a:latin typeface="Fira Sans" pitchFamily="34"/>
                <a:ea typeface="FreeSans" pitchFamily="2"/>
                <a:cs typeface="DejaVu Sans" pitchFamily="2"/>
              </a:rPr>
              <a:t>Geographic range – expert range maps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9EE86-A208-46B0-AF74-83832B1E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5CEF7-97D5-49A0-A521-858FAA70E5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26"/>
          <a:stretch>
            <a:fillRect/>
          </a:stretch>
        </p:blipFill>
        <p:spPr>
          <a:xfrm>
            <a:off x="705393" y="1018903"/>
            <a:ext cx="7863446" cy="5339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727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96B0-A621-4B3F-BFED-E30A60D6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7274"/>
          </a:xfrm>
        </p:spPr>
        <p:txBody>
          <a:bodyPr/>
          <a:lstStyle/>
          <a:p>
            <a:r>
              <a:rPr lang="en-US" sz="2800" dirty="0"/>
              <a:t>Sources of species distribution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F9F76-A6DC-423F-9C26-68F51BFD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60</a:t>
            </a:fld>
            <a:endParaRPr lang="en-US"/>
          </a:p>
        </p:txBody>
      </p:sp>
      <p:pic>
        <p:nvPicPr>
          <p:cNvPr id="18434" name="Picture 2" descr="Herbarium Specimens Pressed for Posterity - Plant Talk">
            <a:extLst>
              <a:ext uri="{FF2B5EF4-FFF2-40B4-BE49-F238E27FC236}">
                <a16:creationId xmlns:a16="http://schemas.microsoft.com/office/drawing/2014/main" id="{34460CA2-369C-4633-BF61-36F64C48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7" y="1301408"/>
            <a:ext cx="2942375" cy="220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Naturalist, the app to monitor biodiversity - Gift">
            <a:extLst>
              <a:ext uri="{FF2B5EF4-FFF2-40B4-BE49-F238E27FC236}">
                <a16:creationId xmlns:a16="http://schemas.microsoft.com/office/drawing/2014/main" id="{683377A9-1076-4B46-B4E6-C7DB3781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92" y="1483879"/>
            <a:ext cx="2677108" cy="16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Plot-based or Quadrat Techniques">
            <a:extLst>
              <a:ext uri="{FF2B5EF4-FFF2-40B4-BE49-F238E27FC236}">
                <a16:creationId xmlns:a16="http://schemas.microsoft.com/office/drawing/2014/main" id="{AA12C63D-1765-49B7-9C6C-88F3369F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8073"/>
            <a:ext cx="2729536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uby-throated Hummingbird - Species Range Map">
            <a:extLst>
              <a:ext uri="{FF2B5EF4-FFF2-40B4-BE49-F238E27FC236}">
                <a16:creationId xmlns:a16="http://schemas.microsoft.com/office/drawing/2014/main" id="{8BEF0CC6-20E0-406B-A4F8-E9EEC341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36" y="4238352"/>
            <a:ext cx="2895064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pecies Distribution Modeling | NatureServe">
            <a:extLst>
              <a:ext uri="{FF2B5EF4-FFF2-40B4-BE49-F238E27FC236}">
                <a16:creationId xmlns:a16="http://schemas.microsoft.com/office/drawing/2014/main" id="{AD8A07AF-01FD-4570-BF0E-45E73C8AC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4" t="18012"/>
          <a:stretch/>
        </p:blipFill>
        <p:spPr bwMode="auto">
          <a:xfrm>
            <a:off x="7021582" y="3785866"/>
            <a:ext cx="1792359" cy="30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82904-D355-4F54-8330-B094303A67C8}"/>
              </a:ext>
            </a:extLst>
          </p:cNvPr>
          <p:cNvSpPr txBox="1"/>
          <p:nvPr/>
        </p:nvSpPr>
        <p:spPr>
          <a:xfrm>
            <a:off x="574049" y="88727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Specimens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896BA-7342-4B47-A2AE-A8D5136E6EE4}"/>
              </a:ext>
            </a:extLst>
          </p:cNvPr>
          <p:cNvSpPr txBox="1"/>
          <p:nvPr/>
        </p:nvSpPr>
        <p:spPr>
          <a:xfrm>
            <a:off x="4701766" y="75219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Occurrence observations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A1FD2-4133-4585-9989-C41B55C2027D}"/>
              </a:ext>
            </a:extLst>
          </p:cNvPr>
          <p:cNvSpPr txBox="1"/>
          <p:nvPr/>
        </p:nvSpPr>
        <p:spPr>
          <a:xfrm>
            <a:off x="214474" y="3722269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Samples of community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0ECFB-2482-42F6-B943-FC3D07E9DA58}"/>
              </a:ext>
            </a:extLst>
          </p:cNvPr>
          <p:cNvSpPr txBox="1"/>
          <p:nvPr/>
        </p:nvSpPr>
        <p:spPr>
          <a:xfrm>
            <a:off x="3492142" y="3779679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Expert range maps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51498-908C-4E07-98FA-92E7E495F3E7}"/>
              </a:ext>
            </a:extLst>
          </p:cNvPr>
          <p:cNvGrpSpPr/>
          <p:nvPr/>
        </p:nvGrpSpPr>
        <p:grpSpPr>
          <a:xfrm>
            <a:off x="4495922" y="1046717"/>
            <a:ext cx="1422005" cy="2538455"/>
            <a:chOff x="4495922" y="1046717"/>
            <a:chExt cx="1422005" cy="2538455"/>
          </a:xfrm>
        </p:grpSpPr>
        <p:pic>
          <p:nvPicPr>
            <p:cNvPr id="18436" name="Picture 4" descr="eBird is Mobile and Global—Android is here! - eBird">
              <a:extLst>
                <a:ext uri="{FF2B5EF4-FFF2-40B4-BE49-F238E27FC236}">
                  <a16:creationId xmlns:a16="http://schemas.microsoft.com/office/drawing/2014/main" id="{6F2AE4B2-336B-4BA6-AC70-09804FE5B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922" y="1046717"/>
              <a:ext cx="1422005" cy="253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B8D2C-E66E-4A5C-91EF-02B612F8CBD6}"/>
                </a:ext>
              </a:extLst>
            </p:cNvPr>
            <p:cNvSpPr txBox="1"/>
            <p:nvPr/>
          </p:nvSpPr>
          <p:spPr>
            <a:xfrm>
              <a:off x="4823882" y="2466371"/>
              <a:ext cx="784189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eBrid</a:t>
              </a:r>
              <a:endParaRPr lang="en-US" sz="2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14A6B6-1397-4811-B432-47FD88DB50ED}"/>
              </a:ext>
            </a:extLst>
          </p:cNvPr>
          <p:cNvSpPr txBox="1"/>
          <p:nvPr/>
        </p:nvSpPr>
        <p:spPr>
          <a:xfrm>
            <a:off x="6805058" y="3497657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Model predicted</a:t>
            </a:r>
          </a:p>
        </p:txBody>
      </p:sp>
    </p:spTree>
    <p:extLst>
      <p:ext uri="{BB962C8B-B14F-4D97-AF65-F5344CB8AC3E}">
        <p14:creationId xmlns:p14="http://schemas.microsoft.com/office/powerpoint/2010/main" val="394495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F9F76-A6DC-423F-9C26-68F51BFD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61</a:t>
            </a:fld>
            <a:endParaRPr lang="en-US"/>
          </a:p>
        </p:txBody>
      </p:sp>
      <p:pic>
        <p:nvPicPr>
          <p:cNvPr id="18434" name="Picture 2" descr="Herbarium Specimens Pressed for Posterity - Plant Talk">
            <a:extLst>
              <a:ext uri="{FF2B5EF4-FFF2-40B4-BE49-F238E27FC236}">
                <a16:creationId xmlns:a16="http://schemas.microsoft.com/office/drawing/2014/main" id="{34460CA2-369C-4633-BF61-36F64C48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53" y="1225676"/>
            <a:ext cx="2386807" cy="17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Naturalist, the app to monitor biodiversity - Gift">
            <a:extLst>
              <a:ext uri="{FF2B5EF4-FFF2-40B4-BE49-F238E27FC236}">
                <a16:creationId xmlns:a16="http://schemas.microsoft.com/office/drawing/2014/main" id="{683377A9-1076-4B46-B4E6-C7DB3781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82" y="432067"/>
            <a:ext cx="2677108" cy="16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Plot-based or Quadrat Techniques">
            <a:extLst>
              <a:ext uri="{FF2B5EF4-FFF2-40B4-BE49-F238E27FC236}">
                <a16:creationId xmlns:a16="http://schemas.microsoft.com/office/drawing/2014/main" id="{AA12C63D-1765-49B7-9C6C-88F3369F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8" y="3229824"/>
            <a:ext cx="2558172" cy="191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uby-throated Hummingbird - Species Range Map">
            <a:extLst>
              <a:ext uri="{FF2B5EF4-FFF2-40B4-BE49-F238E27FC236}">
                <a16:creationId xmlns:a16="http://schemas.microsoft.com/office/drawing/2014/main" id="{8BEF0CC6-20E0-406B-A4F8-E9EEC341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68" y="4414770"/>
            <a:ext cx="2895064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0A51498-908C-4E07-98FA-92E7E495F3E7}"/>
              </a:ext>
            </a:extLst>
          </p:cNvPr>
          <p:cNvGrpSpPr/>
          <p:nvPr/>
        </p:nvGrpSpPr>
        <p:grpSpPr>
          <a:xfrm>
            <a:off x="3401877" y="0"/>
            <a:ext cx="1422005" cy="2538455"/>
            <a:chOff x="4495922" y="1046717"/>
            <a:chExt cx="1422005" cy="2538455"/>
          </a:xfrm>
        </p:grpSpPr>
        <p:pic>
          <p:nvPicPr>
            <p:cNvPr id="18436" name="Picture 4" descr="eBird is Mobile and Global—Android is here! - eBird">
              <a:extLst>
                <a:ext uri="{FF2B5EF4-FFF2-40B4-BE49-F238E27FC236}">
                  <a16:creationId xmlns:a16="http://schemas.microsoft.com/office/drawing/2014/main" id="{6F2AE4B2-336B-4BA6-AC70-09804FE5B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922" y="1046717"/>
              <a:ext cx="1422005" cy="253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B8D2C-E66E-4A5C-91EF-02B612F8CBD6}"/>
                </a:ext>
              </a:extLst>
            </p:cNvPr>
            <p:cNvSpPr txBox="1"/>
            <p:nvPr/>
          </p:nvSpPr>
          <p:spPr>
            <a:xfrm>
              <a:off x="4823882" y="2466371"/>
              <a:ext cx="784189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eBrid</a:t>
              </a:r>
              <a:endParaRPr lang="en-US" sz="20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AB7D91-6ACA-4798-82FE-471544C83D31}"/>
              </a:ext>
            </a:extLst>
          </p:cNvPr>
          <p:cNvSpPr txBox="1"/>
          <p:nvPr/>
        </p:nvSpPr>
        <p:spPr>
          <a:xfrm>
            <a:off x="4121931" y="2614891"/>
            <a:ext cx="4175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infrastructure storing/processing species distributions</a:t>
            </a:r>
          </a:p>
        </p:txBody>
      </p:sp>
      <p:pic>
        <p:nvPicPr>
          <p:cNvPr id="11" name="Picture 2" descr="Species Distribution Modeling | NatureServe">
            <a:extLst>
              <a:ext uri="{FF2B5EF4-FFF2-40B4-BE49-F238E27FC236}">
                <a16:creationId xmlns:a16="http://schemas.microsoft.com/office/drawing/2014/main" id="{74C0FFB5-593B-4604-B0AE-1FD01EFF2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4" t="18013" b="5669"/>
          <a:stretch/>
        </p:blipFill>
        <p:spPr bwMode="auto">
          <a:xfrm>
            <a:off x="6409082" y="4076323"/>
            <a:ext cx="1743462" cy="278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0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EC401-C718-4C29-9089-E665541994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37382" cy="2078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A3487-A586-4310-BEB6-3B30F3625F76}"/>
              </a:ext>
            </a:extLst>
          </p:cNvPr>
          <p:cNvSpPr txBox="1"/>
          <p:nvPr/>
        </p:nvSpPr>
        <p:spPr>
          <a:xfrm>
            <a:off x="6520872" y="614167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www.gbif.org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86768-B813-45DC-A1A0-62EBE53EC818}"/>
              </a:ext>
            </a:extLst>
          </p:cNvPr>
          <p:cNvSpPr txBox="1"/>
          <p:nvPr/>
        </p:nvSpPr>
        <p:spPr>
          <a:xfrm>
            <a:off x="6160655" y="38747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GBIF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EC3EB-4C4B-41C6-AA1E-CD48C52363D6}"/>
              </a:ext>
            </a:extLst>
          </p:cNvPr>
          <p:cNvSpPr txBox="1"/>
          <p:nvPr/>
        </p:nvSpPr>
        <p:spPr>
          <a:xfrm>
            <a:off x="6732533" y="1850983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</a:t>
            </a:r>
            <a:r>
              <a:rPr lang="en-US" sz="2000" dirty="0" err="1"/>
              <a:t>rgbif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95112-8A70-4AE6-B63E-CBE84A70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1EF25A-BBB9-441F-B060-54D85148E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" y="2139953"/>
            <a:ext cx="6315390" cy="1381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B2DE2-5547-494D-A2A3-C7E45850E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58" y="3521267"/>
            <a:ext cx="6238875" cy="30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51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D5446C-F951-4972-9CAC-D01EE0D0417B}"/>
              </a:ext>
            </a:extLst>
          </p:cNvPr>
          <p:cNvSpPr txBox="1"/>
          <p:nvPr/>
        </p:nvSpPr>
        <p:spPr>
          <a:xfrm>
            <a:off x="83127" y="110837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OBIS (Ocean Biodiversity Information System)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E03BC-2A8B-4A16-9422-D5A3A9A37F35}"/>
              </a:ext>
            </a:extLst>
          </p:cNvPr>
          <p:cNvSpPr txBox="1"/>
          <p:nvPr/>
        </p:nvSpPr>
        <p:spPr>
          <a:xfrm>
            <a:off x="7213600" y="8275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obis.org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5247-7163-47B0-B1B3-E65EB213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E3AD9-14F4-4210-93A3-F06C6D47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344"/>
            <a:ext cx="9144000" cy="43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2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FE5F9-8A79-4BAA-938F-EF6CBFAB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34275" cy="1333500"/>
          </a:xfrm>
          <a:prstGeom prst="rect">
            <a:avLst/>
          </a:prstGeom>
        </p:spPr>
      </p:pic>
      <p:pic>
        <p:nvPicPr>
          <p:cNvPr id="11266" name="Picture 2" descr="https://bien.nceas.ucsb.edu/bien/wp-content/uploads/2018/05/bien4.png">
            <a:extLst>
              <a:ext uri="{FF2B5EF4-FFF2-40B4-BE49-F238E27FC236}">
                <a16:creationId xmlns:a16="http://schemas.microsoft.com/office/drawing/2014/main" id="{134361A0-7DC9-4D84-8CC9-5F2688A6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304" y="3429000"/>
            <a:ext cx="8851392" cy="277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971869-AEE9-43B5-A3FB-FD38D5A91D27}"/>
              </a:ext>
            </a:extLst>
          </p:cNvPr>
          <p:cNvSpPr txBox="1"/>
          <p:nvPr/>
        </p:nvSpPr>
        <p:spPr>
          <a:xfrm>
            <a:off x="414528" y="1582484"/>
            <a:ext cx="4286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Georeferenced plant occurrences</a:t>
            </a:r>
            <a:r>
              <a:rPr lang="en-US" dirty="0"/>
              <a:t> </a:t>
            </a:r>
          </a:p>
          <a:p>
            <a:r>
              <a:rPr lang="en-US" b="1" dirty="0"/>
              <a:t>Plot inventories </a:t>
            </a:r>
          </a:p>
          <a:p>
            <a:r>
              <a:rPr lang="en-US" b="1" dirty="0"/>
              <a:t>Species geographic range maps</a:t>
            </a:r>
            <a:endParaRPr lang="en-US" dirty="0"/>
          </a:p>
          <a:p>
            <a:r>
              <a:rPr lang="en-US" b="1" dirty="0"/>
              <a:t>Plant traits</a:t>
            </a:r>
            <a:endParaRPr lang="en-US" dirty="0"/>
          </a:p>
          <a:p>
            <a:r>
              <a:rPr lang="en-US" b="1" dirty="0"/>
              <a:t>Phylogeny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143A0-5617-47B7-BAEC-27F1EA15DD5C}"/>
              </a:ext>
            </a:extLst>
          </p:cNvPr>
          <p:cNvSpPr txBox="1"/>
          <p:nvPr/>
        </p:nvSpPr>
        <p:spPr>
          <a:xfrm>
            <a:off x="5927465" y="2266890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BIEN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CF4EF-95B2-4858-972B-E1B24912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93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E6E68E-3723-4A58-BB4A-5920C859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AEAD8-8D66-47E8-9BFF-1E80E090EE45}"/>
              </a:ext>
            </a:extLst>
          </p:cNvPr>
          <p:cNvSpPr txBox="1"/>
          <p:nvPr/>
        </p:nvSpPr>
        <p:spPr>
          <a:xfrm>
            <a:off x="3098121" y="113789"/>
            <a:ext cx="5406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World Checklist of Vascular Plants (</a:t>
            </a:r>
            <a:r>
              <a:rPr lang="en-US" sz="2000" b="1" dirty="0" err="1">
                <a:solidFill>
                  <a:srgbClr val="FF0000"/>
                </a:solidFill>
              </a:rPr>
              <a:t>WCVP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CA83C-5DEB-4871-8FF3-15DF533C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56" y="762334"/>
            <a:ext cx="5892800" cy="1613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1C579-5716-4550-A996-F723D0B4D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0"/>
            <a:ext cx="2743200" cy="61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37F9-E7BE-4764-A6DB-8AE378486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56" y="2615416"/>
            <a:ext cx="5785244" cy="3146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7E028B-7E06-494C-9F23-85EE9514EABC}"/>
              </a:ext>
            </a:extLst>
          </p:cNvPr>
          <p:cNvSpPr txBox="1"/>
          <p:nvPr/>
        </p:nvSpPr>
        <p:spPr>
          <a:xfrm>
            <a:off x="1792505" y="5516761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</a:t>
            </a:r>
            <a:r>
              <a:rPr lang="en-US" sz="2000" dirty="0" err="1"/>
              <a:t>rWCVP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936EC-43B0-48C1-81E6-49F994F71911}"/>
              </a:ext>
            </a:extLst>
          </p:cNvPr>
          <p:cNvSpPr txBox="1"/>
          <p:nvPr/>
        </p:nvSpPr>
        <p:spPr>
          <a:xfrm>
            <a:off x="1846105" y="5831627"/>
            <a:ext cx="729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cran.r-project.org</a:t>
            </a:r>
            <a:r>
              <a:rPr lang="en-US" dirty="0">
                <a:hlinkClick r:id="rId6"/>
              </a:rPr>
              <a:t>/web/packages/</a:t>
            </a:r>
            <a:r>
              <a:rPr lang="en-US" dirty="0" err="1">
                <a:hlinkClick r:id="rId6"/>
              </a:rPr>
              <a:t>rWCVP</a:t>
            </a:r>
            <a:r>
              <a:rPr lang="en-US" dirty="0">
                <a:hlinkClick r:id="rId6"/>
              </a:rPr>
              <a:t>/vignettes/</a:t>
            </a:r>
            <a:r>
              <a:rPr lang="en-US" dirty="0" err="1">
                <a:hlinkClick r:id="rId6"/>
              </a:rPr>
              <a:t>rWCVP.html</a:t>
            </a:r>
            <a:endParaRPr lang="en-US" dirty="0"/>
          </a:p>
        </p:txBody>
      </p:sp>
      <p:pic>
        <p:nvPicPr>
          <p:cNvPr id="21506" name="Picture 2" descr="https://d2seqvvyy3b8p2.cloudfront.net/036fff919c70bbcf4043483eb04bd46a.jpg">
            <a:extLst>
              <a:ext uri="{FF2B5EF4-FFF2-40B4-BE49-F238E27FC236}">
                <a16:creationId xmlns:a16="http://schemas.microsoft.com/office/drawing/2014/main" id="{232FF8C9-DD6D-4D5F-AC9E-9FA029B2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600" y="2928556"/>
            <a:ext cx="15716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1B148-5902-42DF-A0A4-93066222C40F}"/>
              </a:ext>
            </a:extLst>
          </p:cNvPr>
          <p:cNvSpPr txBox="1"/>
          <p:nvPr/>
        </p:nvSpPr>
        <p:spPr>
          <a:xfrm>
            <a:off x="5204240" y="2318074"/>
            <a:ext cx="319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https://</a:t>
            </a:r>
            <a:r>
              <a:rPr lang="en-US" dirty="0" err="1">
                <a:hlinkClick r:id="rId8"/>
              </a:rPr>
              <a:t>powo.science.kew.org</a:t>
            </a:r>
            <a:r>
              <a:rPr lang="en-US" dirty="0">
                <a:hlinkClick r:id="rId8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519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6761E-45CA-4DFC-AFA9-16E2E7F4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71950" cy="1095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E15F6-F5A7-4504-91D9-CCF7071FDF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552" y="3864499"/>
            <a:ext cx="3876398" cy="2760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BF05E-8BB1-44BE-8A16-38E79F1196C4}"/>
              </a:ext>
            </a:extLst>
          </p:cNvPr>
          <p:cNvSpPr txBox="1"/>
          <p:nvPr/>
        </p:nvSpPr>
        <p:spPr>
          <a:xfrm>
            <a:off x="4572000" y="4364558"/>
            <a:ext cx="394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IUCN Red List of Threatened Species™ contains global assessments for more than 150,300 species. More than 82% of these (&gt;123,600 species) have spatial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BF72F-DF45-4434-A027-922A4F8EF953}"/>
              </a:ext>
            </a:extLst>
          </p:cNvPr>
          <p:cNvSpPr txBox="1"/>
          <p:nvPr/>
        </p:nvSpPr>
        <p:spPr>
          <a:xfrm>
            <a:off x="5107709" y="147577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IUCN </a:t>
            </a:r>
            <a:r>
              <a:rPr lang="en-US" altLang="zh-CN" sz="2000" dirty="0">
                <a:solidFill>
                  <a:srgbClr val="FF0000"/>
                </a:solidFill>
              </a:rPr>
              <a:t>expert range maps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937B9-8D66-4065-BCF1-79B50D57B434}"/>
              </a:ext>
            </a:extLst>
          </p:cNvPr>
          <p:cNvSpPr txBox="1"/>
          <p:nvPr/>
        </p:nvSpPr>
        <p:spPr>
          <a:xfrm>
            <a:off x="4972052" y="614930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linkClick r:id="rId5"/>
              </a:rPr>
              <a:t>https://</a:t>
            </a:r>
            <a:r>
              <a:rPr lang="en-US" sz="1500" dirty="0" err="1">
                <a:hlinkClick r:id="rId5"/>
              </a:rPr>
              <a:t>www.iucnredlist.org</a:t>
            </a:r>
            <a:r>
              <a:rPr lang="en-US" sz="1500" dirty="0">
                <a:hlinkClick r:id="rId5"/>
              </a:rPr>
              <a:t>/resources/spatial-data-download</a:t>
            </a:r>
            <a:endParaRPr lang="en-US" sz="15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2E1EC5-F71E-4058-9D06-1F275C5C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7C5BF-3433-45D4-8015-65F9EF576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6" y="1307811"/>
            <a:ext cx="9144000" cy="2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70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F3011-6F79-40CE-BA56-097905A9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0"/>
            <a:ext cx="7523923" cy="6589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6C864-6AE4-42CD-9D36-1C93912C31B0}"/>
              </a:ext>
            </a:extLst>
          </p:cNvPr>
          <p:cNvSpPr txBox="1"/>
          <p:nvPr/>
        </p:nvSpPr>
        <p:spPr>
          <a:xfrm>
            <a:off x="2986111" y="26828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mol.org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7D23E-10C3-4DEC-A8E5-68516897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3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3F7C9-696E-4EB8-A14F-AA18764F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Use range maps in 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C2633-A432-4DB9-A9BE-C508D5ACD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381540"/>
            <a:ext cx="8229600" cy="4289242"/>
          </a:xfrm>
        </p:spPr>
        <p:txBody>
          <a:bodyPr/>
          <a:lstStyle/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IUCN </a:t>
            </a:r>
            <a:r>
              <a:rPr lang="en-US" altLang="zh-CN" sz="2400" b="0" dirty="0"/>
              <a:t>and BIEN</a:t>
            </a:r>
            <a:r>
              <a:rPr lang="en-US" sz="2400" b="0" dirty="0"/>
              <a:t>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Calculate range size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Rasterize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</a:t>
            </a:r>
            <a:r>
              <a:rPr lang="en-US" sz="2400" b="0" dirty="0" err="1"/>
              <a:t>GBIF</a:t>
            </a:r>
            <a:r>
              <a:rPr lang="en-US" sz="2400" b="0" dirty="0"/>
              <a:t> occurrences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7DB4-E11A-4D1E-9B6B-036110C7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346B8-B11B-47B9-83C4-ED9832BC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30FFC7-9736-4673-B03C-D92921AC55E3}"/>
              </a:ext>
            </a:extLst>
          </p:cNvPr>
          <p:cNvGrpSpPr/>
          <p:nvPr/>
        </p:nvGrpSpPr>
        <p:grpSpPr>
          <a:xfrm>
            <a:off x="653970" y="360742"/>
            <a:ext cx="4536340" cy="2991129"/>
            <a:chOff x="5872831" y="50292"/>
            <a:chExt cx="6245084" cy="4139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AC6F29-BCF2-4510-B731-C2B29DABC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2831" y="358202"/>
              <a:ext cx="6245084" cy="33412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E150E8-B185-4EC1-BF36-594CCB24F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682"/>
            <a:stretch/>
          </p:blipFill>
          <p:spPr>
            <a:xfrm>
              <a:off x="9422661" y="3625114"/>
              <a:ext cx="2416628" cy="5643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53688D-D4C5-4120-B2E6-DE5990FBDCC8}"/>
                </a:ext>
              </a:extLst>
            </p:cNvPr>
            <p:cNvSpPr txBox="1"/>
            <p:nvPr/>
          </p:nvSpPr>
          <p:spPr>
            <a:xfrm>
              <a:off x="8429118" y="50292"/>
              <a:ext cx="2211216" cy="5222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Vascular Plants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F2B910-0200-4961-8046-91D296D93EA5}"/>
              </a:ext>
            </a:extLst>
          </p:cNvPr>
          <p:cNvGrpSpPr/>
          <p:nvPr/>
        </p:nvGrpSpPr>
        <p:grpSpPr>
          <a:xfrm>
            <a:off x="802015" y="3683726"/>
            <a:ext cx="4455491" cy="2498593"/>
            <a:chOff x="231342" y="93512"/>
            <a:chExt cx="5772150" cy="322770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3733F6-9B53-4A4E-AF46-2FE39400E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1342" y="440266"/>
              <a:ext cx="5772150" cy="288095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D7CE6B-2AC4-43DA-8D65-F168EBFA401B}"/>
                </a:ext>
              </a:extLst>
            </p:cNvPr>
            <p:cNvSpPr txBox="1"/>
            <p:nvPr/>
          </p:nvSpPr>
          <p:spPr>
            <a:xfrm>
              <a:off x="2203296" y="93512"/>
              <a:ext cx="2024828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Bird Diversity 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DA66FA2-3BBE-463B-997C-A268FD68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77" y="876075"/>
            <a:ext cx="4421739" cy="980232"/>
          </a:xfrm>
        </p:spPr>
        <p:txBody>
          <a:bodyPr/>
          <a:lstStyle/>
          <a:p>
            <a:r>
              <a:rPr lang="en-US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species distributions</a:t>
            </a:r>
            <a:r>
              <a:rPr lang="zh-CN" altLang="en-US" sz="2800" dirty="0"/>
              <a:t>？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2536BF-6BCE-402A-BBC7-EF45ED200F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1071" y="3316506"/>
            <a:ext cx="2850914" cy="1906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A0C15C-7D36-485E-B680-BEACCEC2BF2F}"/>
              </a:ext>
            </a:extLst>
          </p:cNvPr>
          <p:cNvSpPr txBox="1"/>
          <p:nvPr/>
        </p:nvSpPr>
        <p:spPr>
          <a:xfrm>
            <a:off x="5264993" y="2839554"/>
            <a:ext cx="37497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 S</a:t>
            </a:r>
            <a:r>
              <a:rPr lang="en-US" altLang="zh-CN" sz="1500" b="1" dirty="0"/>
              <a:t>pecies richness = aggregated ranges</a:t>
            </a:r>
            <a:endParaRPr lang="en-US" sz="1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1649C-F6AA-492B-912C-60D50CE1900C}"/>
              </a:ext>
            </a:extLst>
          </p:cNvPr>
          <p:cNvSpPr txBox="1"/>
          <p:nvPr/>
        </p:nvSpPr>
        <p:spPr>
          <a:xfrm>
            <a:off x="7147747" y="5335821"/>
            <a:ext cx="1659429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Wang 2008 PhD thesis</a:t>
            </a:r>
          </a:p>
        </p:txBody>
      </p:sp>
    </p:spTree>
    <p:extLst>
      <p:ext uri="{BB962C8B-B14F-4D97-AF65-F5344CB8AC3E}">
        <p14:creationId xmlns:p14="http://schemas.microsoft.com/office/powerpoint/2010/main" val="3865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A5773-78FC-4EF0-ADEB-C86A0275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 descr="Are We In The Sixth Mass Extinction? | Earth.Org">
            <a:extLst>
              <a:ext uri="{FF2B5EF4-FFF2-40B4-BE49-F238E27FC236}">
                <a16:creationId xmlns:a16="http://schemas.microsoft.com/office/drawing/2014/main" id="{AEA2D955-AC48-4FEB-B793-849769D1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0" y="1407454"/>
            <a:ext cx="4387207" cy="322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0933F-ACA8-4F3C-82F3-0443895916A7}"/>
              </a:ext>
            </a:extLst>
          </p:cNvPr>
          <p:cNvSpPr txBox="1"/>
          <p:nvPr/>
        </p:nvSpPr>
        <p:spPr>
          <a:xfrm>
            <a:off x="139336" y="313508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The Sixth Mass Extinction</a:t>
            </a:r>
          </a:p>
        </p:txBody>
      </p:sp>
      <p:pic>
        <p:nvPicPr>
          <p:cNvPr id="4100" name="Picture 4" descr="IUCN Red List of Threatened Species">
            <a:extLst>
              <a:ext uri="{FF2B5EF4-FFF2-40B4-BE49-F238E27FC236}">
                <a16:creationId xmlns:a16="http://schemas.microsoft.com/office/drawing/2014/main" id="{6C2DC7A5-80CC-4E20-804F-61B9E5F4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53" y="1523759"/>
            <a:ext cx="6284547" cy="342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3A372E-A8B5-46C2-BD0D-C63C038E8AD6}"/>
              </a:ext>
            </a:extLst>
          </p:cNvPr>
          <p:cNvSpPr txBox="1"/>
          <p:nvPr/>
        </p:nvSpPr>
        <p:spPr>
          <a:xfrm>
            <a:off x="3988526" y="5065142"/>
            <a:ext cx="4469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IUCN Red List of Threatened Species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CBD1FE-9BEB-4D7A-8698-ED9C5823B5CF}"/>
              </a:ext>
            </a:extLst>
          </p:cNvPr>
          <p:cNvGrpSpPr/>
          <p:nvPr/>
        </p:nvGrpSpPr>
        <p:grpSpPr>
          <a:xfrm>
            <a:off x="0" y="2365543"/>
            <a:ext cx="9144000" cy="2652396"/>
            <a:chOff x="0" y="2365543"/>
            <a:chExt cx="9144000" cy="26523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34BC10-761F-4A88-92F1-2E6D8A14D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365543"/>
              <a:ext cx="9144000" cy="23829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6E3547-B254-4CCF-AD9D-53CA820F328A}"/>
                </a:ext>
              </a:extLst>
            </p:cNvPr>
            <p:cNvSpPr txBox="1"/>
            <p:nvPr/>
          </p:nvSpPr>
          <p:spPr>
            <a:xfrm>
              <a:off x="4511" y="4679385"/>
              <a:ext cx="2488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Gaston 2009, J Appl </a:t>
              </a:r>
              <a:r>
                <a:rPr lang="en-US" sz="1600" dirty="0" err="1"/>
                <a:t>Ecol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98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CB3B-8E45-4B84-896E-9535880B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2C4B2-B879-4C50-B7FE-4598B33B7E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32" y="1638459"/>
            <a:ext cx="5798982" cy="4111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CBCC53-DB16-4D12-890F-6FD447EFAE77}"/>
              </a:ext>
            </a:extLst>
          </p:cNvPr>
          <p:cNvSpPr txBox="1"/>
          <p:nvPr/>
        </p:nvSpPr>
        <p:spPr>
          <a:xfrm>
            <a:off x="457200" y="6368070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Pecl</a:t>
            </a:r>
            <a:r>
              <a:rPr lang="en-US" sz="1100" dirty="0"/>
              <a:t> et al. 2017, Science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DA2D05-5463-4966-BDA7-061D96AF623A}"/>
              </a:ext>
            </a:extLst>
          </p:cNvPr>
          <p:cNvSpPr txBox="1">
            <a:spLocks/>
          </p:cNvSpPr>
          <p:nvPr/>
        </p:nvSpPr>
        <p:spPr>
          <a:xfrm>
            <a:off x="300446" y="228320"/>
            <a:ext cx="8386354" cy="1675043"/>
          </a:xfrm>
          <a:prstGeom prst="rect">
            <a:avLst/>
          </a:prstGeom>
        </p:spPr>
        <p:txBody>
          <a:bodyPr/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b="0" kern="0" dirty="0"/>
              <a:t>Understanding the factors shaping species’ ranges </a:t>
            </a:r>
            <a:r>
              <a:rPr lang="en-US" sz="2000" kern="0" dirty="0"/>
              <a:t>helps to predict how species range shifts and the impacts on human </a:t>
            </a:r>
            <a:r>
              <a:rPr lang="en-US" altLang="zh-CN" sz="2000" kern="0" dirty="0"/>
              <a:t>well-being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2230778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1_2012年终总结-徐武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2012年终总结-徐武兵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grpFill/>
        <a:ln w="2857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2012年终总结-徐武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Ecological variation partitioning</Template>
  <TotalTime>0</TotalTime>
  <Words>2989</Words>
  <Application>Microsoft Office PowerPoint</Application>
  <PresentationFormat>On-screen Show (4:3)</PresentationFormat>
  <Paragraphs>494</Paragraphs>
  <Slides>68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4" baseType="lpstr">
      <vt:lpstr>Arial Unicode MS</vt:lpstr>
      <vt:lpstr>ArialMT</vt:lpstr>
      <vt:lpstr>DejaVu Sans</vt:lpstr>
      <vt:lpstr>等线</vt:lpstr>
      <vt:lpstr>Droid Sans Fallback</vt:lpstr>
      <vt:lpstr>Fira Sans</vt:lpstr>
      <vt:lpstr>FreeSans</vt:lpstr>
      <vt:lpstr>Liberation Sans</vt:lpstr>
      <vt:lpstr>宋体</vt:lpstr>
      <vt:lpstr>楷体</vt:lpstr>
      <vt:lpstr>Arial</vt:lpstr>
      <vt:lpstr>Calibri</vt:lpstr>
      <vt:lpstr>Times New Roman</vt:lpstr>
      <vt:lpstr>Verdana</vt:lpstr>
      <vt:lpstr>Wingdings</vt:lpstr>
      <vt:lpstr>主题1</vt:lpstr>
      <vt:lpstr>Spatial distribution of species</vt:lpstr>
      <vt:lpstr>Topics</vt:lpstr>
      <vt:lpstr>The distribution of a species</vt:lpstr>
      <vt:lpstr>PowerPoint Presentation</vt:lpstr>
      <vt:lpstr>Geographic range – point observations</vt:lpstr>
      <vt:lpstr>Geographic range – expert range maps</vt:lpstr>
      <vt:lpstr>Why species distributions？</vt:lpstr>
      <vt:lpstr>PowerPoint Presentation</vt:lpstr>
      <vt:lpstr>PowerPoint Presentation</vt:lpstr>
      <vt:lpstr>PowerPoint Presentation</vt:lpstr>
      <vt:lpstr>Point observations and geographic range</vt:lpstr>
      <vt:lpstr>Estimation of range size</vt:lpstr>
      <vt:lpstr>Convex hull vs. alpha hull</vt:lpstr>
      <vt:lpstr>PowerPoint Presentation</vt:lpstr>
      <vt:lpstr>Estimation of range size</vt:lpstr>
      <vt:lpstr>AOO increases with grid resolutions</vt:lpstr>
      <vt:lpstr>PowerPoint Presentation</vt:lpstr>
      <vt:lpstr>EOO vs. AOO</vt:lpstr>
      <vt:lpstr>Narrowly-ranged vs widespread species</vt:lpstr>
      <vt:lpstr>Species-range-size distributions</vt:lpstr>
      <vt:lpstr>Rapoport’s rule:     increasing geographic range sizes with latitudes </vt:lpstr>
      <vt:lpstr>PowerPoint Presentation</vt:lpstr>
      <vt:lpstr>Geographic patterns of species’ range size</vt:lpstr>
      <vt:lpstr>PowerPoint Presentation</vt:lpstr>
      <vt:lpstr>Internal range structure</vt:lpstr>
      <vt:lpstr>How are individuals distributed w/in a species’ range?</vt:lpstr>
      <vt:lpstr>Spatial variation in abundance</vt:lpstr>
      <vt:lpstr>Abundant-centre hypothesis</vt:lpstr>
      <vt:lpstr>Long-term dynamics of ranges</vt:lpstr>
      <vt:lpstr>PowerPoint Presentation</vt:lpstr>
      <vt:lpstr>Fundamental factors in Soberón’s framework</vt:lpstr>
      <vt:lpstr>(Grinnellian) Niche - tolerance limits</vt:lpstr>
      <vt:lpstr>PowerPoint Presentation</vt:lpstr>
      <vt:lpstr>PowerPoint Presentation</vt:lpstr>
      <vt:lpstr>PowerPoint Presentation</vt:lpstr>
      <vt:lpstr>Biotic interaction</vt:lpstr>
      <vt:lpstr>Competition</vt:lpstr>
      <vt:lpstr>Top-down and bottom-up effects</vt:lpstr>
      <vt:lpstr>Mutualisms</vt:lpstr>
      <vt:lpstr>Biotic vs abiotic range limits – geographical patterns?</vt:lpstr>
      <vt:lpstr>Dispersal effects</vt:lpstr>
      <vt:lpstr>Limited range filling</vt:lpstr>
      <vt:lpstr>Scale-dependency of range limiting factors</vt:lpstr>
      <vt:lpstr>We are living in the Anthropocene</vt:lpstr>
      <vt:lpstr>Human changes species distributions</vt:lpstr>
      <vt:lpstr>PowerPoint Presentation</vt:lpstr>
      <vt:lpstr>PowerPoint Presentation</vt:lpstr>
      <vt:lpstr>Climate warming drive range shifts?</vt:lpstr>
      <vt:lpstr>PowerPoint Presentation</vt:lpstr>
      <vt:lpstr>Range shifts along latitudes</vt:lpstr>
      <vt:lpstr>PowerPoint Presentation</vt:lpstr>
      <vt:lpstr>Human facilitate species dispersal</vt:lpstr>
      <vt:lpstr>Global accumulation of non-native plants</vt:lpstr>
      <vt:lpstr>PowerPoint Presentation</vt:lpstr>
      <vt:lpstr>Winners and losers </vt:lpstr>
      <vt:lpstr>Hypotheses: occupancy change ~ range size </vt:lpstr>
      <vt:lpstr>PowerPoint Presentation</vt:lpstr>
      <vt:lpstr>Whether protected areas can mitigate directional changes?</vt:lpstr>
      <vt:lpstr>Afternoon: access and use species distribution data </vt:lpstr>
      <vt:lpstr>Sources of species distribution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range maps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Wubing</dc:creator>
  <cp:lastModifiedBy>Xu, Wubing</cp:lastModifiedBy>
  <cp:revision>335</cp:revision>
  <dcterms:created xsi:type="dcterms:W3CDTF">2022-05-01T13:04:24Z</dcterms:created>
  <dcterms:modified xsi:type="dcterms:W3CDTF">2023-06-11T22:33:04Z</dcterms:modified>
</cp:coreProperties>
</file>